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Oxygen Light"/>
      <p:regular r:id="rId25"/>
      <p:bold r:id="rId26"/>
    </p:embeddedFont>
    <p:embeddedFont>
      <p:font typeface="Oxygen"/>
      <p:regular r:id="rId27"/>
      <p:bold r:id="rId28"/>
    </p:embeddedFont>
    <p:embeddedFont>
      <p:font typeface="La Belle Aurore"/>
      <p:regular r:id="rId29"/>
    </p:embeddedFont>
    <p:embeddedFont>
      <p:font typeface="Abril Fatfac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xygenLight-bold.fntdata"/><Relationship Id="rId25" Type="http://schemas.openxmlformats.org/officeDocument/2006/relationships/font" Target="fonts/OxygenLight-regular.fntdata"/><Relationship Id="rId28" Type="http://schemas.openxmlformats.org/officeDocument/2006/relationships/font" Target="fonts/Oxygen-bold.fntdata"/><Relationship Id="rId27" Type="http://schemas.openxmlformats.org/officeDocument/2006/relationships/font" Target="fonts/Oxygen-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BelleAurore-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AbrilFatfac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948673f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948673f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948673f8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948673f8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948673f8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948673f8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948673f8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948673f8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948673f8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948673f8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948673f8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948673f8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948673f8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948673f8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948673f8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948673f8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600065a8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00065a85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600065a858_0_9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00065a858_0_9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00065a858_0_9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00065a858_0_9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476e7e05e9_0_17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76e7e05e9_0_17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157fab5e6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157fab5e6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476e7e05e9_0_17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76e7e05e9_0_17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93d8fe7d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93d8fe7d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941ff4f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941ff4f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941ff4ff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941ff4ff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476e7e05e9_0_17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76e7e05e9_0_17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8"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372052" y="1201775"/>
            <a:ext cx="63999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p:txBody>
      </p:sp>
      <p:sp>
        <p:nvSpPr>
          <p:cNvPr id="11" name="Google Shape;11;p2"/>
          <p:cNvSpPr txBox="1"/>
          <p:nvPr>
            <p:ph idx="1" type="subTitle"/>
          </p:nvPr>
        </p:nvSpPr>
        <p:spPr>
          <a:xfrm>
            <a:off x="1730850" y="3181925"/>
            <a:ext cx="56823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BIG_NUMBER_1_3">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6395719" y="948932"/>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7" name="Google Shape;67;p11"/>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68" name="Google Shape;68;p11"/>
          <p:cNvSpPr txBox="1"/>
          <p:nvPr>
            <p:ph idx="3" type="ctrTitle"/>
          </p:nvPr>
        </p:nvSpPr>
        <p:spPr>
          <a:xfrm>
            <a:off x="5756156" y="1414183"/>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9" name="Google Shape;69;p11"/>
          <p:cNvSpPr txBox="1"/>
          <p:nvPr>
            <p:ph idx="1" type="subTitle"/>
          </p:nvPr>
        </p:nvSpPr>
        <p:spPr>
          <a:xfrm>
            <a:off x="5729500" y="1654592"/>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0" name="Google Shape;70;p11"/>
          <p:cNvSpPr txBox="1"/>
          <p:nvPr>
            <p:ph hasCustomPrompt="1" idx="4" type="title"/>
          </p:nvPr>
        </p:nvSpPr>
        <p:spPr>
          <a:xfrm>
            <a:off x="6395719" y="3460603"/>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1" name="Google Shape;71;p11"/>
          <p:cNvSpPr txBox="1"/>
          <p:nvPr>
            <p:ph idx="5" type="ctrTitle"/>
          </p:nvPr>
        </p:nvSpPr>
        <p:spPr>
          <a:xfrm>
            <a:off x="5756156" y="3925854"/>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2" name="Google Shape;72;p11"/>
          <p:cNvSpPr txBox="1"/>
          <p:nvPr>
            <p:ph idx="6" type="subTitle"/>
          </p:nvPr>
        </p:nvSpPr>
        <p:spPr>
          <a:xfrm>
            <a:off x="5729500" y="4166263"/>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 name="Google Shape;73;p11"/>
          <p:cNvSpPr txBox="1"/>
          <p:nvPr>
            <p:ph hasCustomPrompt="1" idx="7" type="title"/>
          </p:nvPr>
        </p:nvSpPr>
        <p:spPr>
          <a:xfrm>
            <a:off x="6395719" y="2208324"/>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4" name="Google Shape;74;p11"/>
          <p:cNvSpPr txBox="1"/>
          <p:nvPr>
            <p:ph idx="8" type="ctrTitle"/>
          </p:nvPr>
        </p:nvSpPr>
        <p:spPr>
          <a:xfrm>
            <a:off x="5756156" y="2673575"/>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5" name="Google Shape;75;p11"/>
          <p:cNvSpPr txBox="1"/>
          <p:nvPr>
            <p:ph idx="9" type="subTitle"/>
          </p:nvPr>
        </p:nvSpPr>
        <p:spPr>
          <a:xfrm>
            <a:off x="5729500" y="2913984"/>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BIG_NUMBER_1_1_1_1_1">
    <p:spTree>
      <p:nvGrpSpPr>
        <p:cNvPr id="76" name="Shape 76"/>
        <p:cNvGrpSpPr/>
        <p:nvPr/>
      </p:nvGrpSpPr>
      <p:grpSpPr>
        <a:xfrm>
          <a:off x="0" y="0"/>
          <a:ext cx="0" cy="0"/>
          <a:chOff x="0" y="0"/>
          <a:chExt cx="0" cy="0"/>
        </a:xfrm>
      </p:grpSpPr>
      <p:sp>
        <p:nvSpPr>
          <p:cNvPr id="77" name="Google Shape;77;p12"/>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78" name="Google Shape;78;p12"/>
          <p:cNvSpPr txBox="1"/>
          <p:nvPr>
            <p:ph idx="1" type="body"/>
          </p:nvPr>
        </p:nvSpPr>
        <p:spPr>
          <a:xfrm>
            <a:off x="2588450"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79" name="Google Shape;79;p12"/>
          <p:cNvSpPr txBox="1"/>
          <p:nvPr>
            <p:ph idx="2" type="body"/>
          </p:nvPr>
        </p:nvSpPr>
        <p:spPr>
          <a:xfrm>
            <a:off x="5530745"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80" name="Google Shape;80;p12"/>
          <p:cNvSpPr txBox="1"/>
          <p:nvPr>
            <p:ph idx="3" type="ctrTitle"/>
          </p:nvPr>
        </p:nvSpPr>
        <p:spPr>
          <a:xfrm>
            <a:off x="27680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1" name="Google Shape;81;p12"/>
          <p:cNvSpPr txBox="1"/>
          <p:nvPr>
            <p:ph idx="4" type="ctrTitle"/>
          </p:nvPr>
        </p:nvSpPr>
        <p:spPr>
          <a:xfrm>
            <a:off x="57103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2_1_1_1">
    <p:spTree>
      <p:nvGrpSpPr>
        <p:cNvPr id="82" name="Shape 82"/>
        <p:cNvGrpSpPr/>
        <p:nvPr/>
      </p:nvGrpSpPr>
      <p:grpSpPr>
        <a:xfrm>
          <a:off x="0" y="0"/>
          <a:ext cx="0" cy="0"/>
          <a:chOff x="0" y="0"/>
          <a:chExt cx="0" cy="0"/>
        </a:xfrm>
      </p:grpSpPr>
      <p:sp>
        <p:nvSpPr>
          <p:cNvPr id="83" name="Google Shape;83;p1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84" name="Google Shape;84;p13"/>
          <p:cNvSpPr txBox="1"/>
          <p:nvPr>
            <p:ph idx="2" type="ctrTitle"/>
          </p:nvPr>
        </p:nvSpPr>
        <p:spPr>
          <a:xfrm>
            <a:off x="4152132"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5" name="Google Shape;85;p13"/>
          <p:cNvSpPr txBox="1"/>
          <p:nvPr>
            <p:ph idx="1" type="subTitle"/>
          </p:nvPr>
        </p:nvSpPr>
        <p:spPr>
          <a:xfrm>
            <a:off x="4113132"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6" name="Google Shape;86;p13"/>
          <p:cNvSpPr txBox="1"/>
          <p:nvPr>
            <p:ph idx="3" type="ctrTitle"/>
          </p:nvPr>
        </p:nvSpPr>
        <p:spPr>
          <a:xfrm>
            <a:off x="4152132"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7" name="Google Shape;87;p13"/>
          <p:cNvSpPr txBox="1"/>
          <p:nvPr>
            <p:ph idx="4" type="subTitle"/>
          </p:nvPr>
        </p:nvSpPr>
        <p:spPr>
          <a:xfrm>
            <a:off x="4113132"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8" name="Google Shape;88;p13"/>
          <p:cNvSpPr txBox="1"/>
          <p:nvPr>
            <p:ph idx="5" type="ctrTitle"/>
          </p:nvPr>
        </p:nvSpPr>
        <p:spPr>
          <a:xfrm>
            <a:off x="6274078"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9" name="Google Shape;89;p13"/>
          <p:cNvSpPr txBox="1"/>
          <p:nvPr>
            <p:ph idx="6" type="subTitle"/>
          </p:nvPr>
        </p:nvSpPr>
        <p:spPr>
          <a:xfrm>
            <a:off x="6274078"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0" name="Google Shape;90;p13"/>
          <p:cNvSpPr txBox="1"/>
          <p:nvPr>
            <p:ph idx="7" type="ctrTitle"/>
          </p:nvPr>
        </p:nvSpPr>
        <p:spPr>
          <a:xfrm>
            <a:off x="6274078"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1" name="Google Shape;91;p13"/>
          <p:cNvSpPr txBox="1"/>
          <p:nvPr>
            <p:ph idx="8" type="subTitle"/>
          </p:nvPr>
        </p:nvSpPr>
        <p:spPr>
          <a:xfrm>
            <a:off x="6274078"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2" name="Google Shape;92;p13"/>
          <p:cNvSpPr txBox="1"/>
          <p:nvPr>
            <p:ph idx="9" type="ctrTitle"/>
          </p:nvPr>
        </p:nvSpPr>
        <p:spPr>
          <a:xfrm>
            <a:off x="4152132"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3" name="Google Shape;93;p13"/>
          <p:cNvSpPr txBox="1"/>
          <p:nvPr>
            <p:ph idx="13" type="subTitle"/>
          </p:nvPr>
        </p:nvSpPr>
        <p:spPr>
          <a:xfrm>
            <a:off x="4113132"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4" name="Google Shape;94;p13"/>
          <p:cNvSpPr txBox="1"/>
          <p:nvPr>
            <p:ph idx="14" type="ctrTitle"/>
          </p:nvPr>
        </p:nvSpPr>
        <p:spPr>
          <a:xfrm>
            <a:off x="6274078"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5" name="Google Shape;95;p13"/>
          <p:cNvSpPr txBox="1"/>
          <p:nvPr>
            <p:ph idx="15" type="subTitle"/>
          </p:nvPr>
        </p:nvSpPr>
        <p:spPr>
          <a:xfrm>
            <a:off x="6274078"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3">
  <p:cSld name="BIG_NUMBER_1_2_1_2">
    <p:spTree>
      <p:nvGrpSpPr>
        <p:cNvPr id="96" name="Shape 96"/>
        <p:cNvGrpSpPr/>
        <p:nvPr/>
      </p:nvGrpSpPr>
      <p:grpSpPr>
        <a:xfrm>
          <a:off x="0" y="0"/>
          <a:ext cx="0" cy="0"/>
          <a:chOff x="0" y="0"/>
          <a:chExt cx="0" cy="0"/>
        </a:xfrm>
      </p:grpSpPr>
      <p:sp>
        <p:nvSpPr>
          <p:cNvPr id="97" name="Google Shape;97;p1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98" name="Google Shape;98;p14"/>
          <p:cNvSpPr txBox="1"/>
          <p:nvPr>
            <p:ph idx="2" type="ctrTitle"/>
          </p:nvPr>
        </p:nvSpPr>
        <p:spPr>
          <a:xfrm>
            <a:off x="790539"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9" name="Google Shape;99;p14"/>
          <p:cNvSpPr txBox="1"/>
          <p:nvPr>
            <p:ph idx="1" type="subTitle"/>
          </p:nvPr>
        </p:nvSpPr>
        <p:spPr>
          <a:xfrm>
            <a:off x="771075"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0" name="Google Shape;100;p14"/>
          <p:cNvSpPr txBox="1"/>
          <p:nvPr>
            <p:ph idx="3" type="ctrTitle"/>
          </p:nvPr>
        </p:nvSpPr>
        <p:spPr>
          <a:xfrm>
            <a:off x="2722896"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1" name="Google Shape;101;p14"/>
          <p:cNvSpPr txBox="1"/>
          <p:nvPr>
            <p:ph idx="4" type="subTitle"/>
          </p:nvPr>
        </p:nvSpPr>
        <p:spPr>
          <a:xfrm>
            <a:off x="2703432"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2" name="Google Shape;102;p14"/>
          <p:cNvSpPr txBox="1"/>
          <p:nvPr>
            <p:ph idx="5" type="ctrTitle"/>
          </p:nvPr>
        </p:nvSpPr>
        <p:spPr>
          <a:xfrm>
            <a:off x="465524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3" name="Google Shape;103;p14"/>
          <p:cNvSpPr txBox="1"/>
          <p:nvPr>
            <p:ph idx="6" type="subTitle"/>
          </p:nvPr>
        </p:nvSpPr>
        <p:spPr>
          <a:xfrm>
            <a:off x="463577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4" name="Google Shape;104;p14"/>
          <p:cNvSpPr txBox="1"/>
          <p:nvPr>
            <p:ph idx="7" type="ctrTitle"/>
          </p:nvPr>
        </p:nvSpPr>
        <p:spPr>
          <a:xfrm>
            <a:off x="658759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5" name="Google Shape;105;p14"/>
          <p:cNvSpPr txBox="1"/>
          <p:nvPr>
            <p:ph idx="8" type="subTitle"/>
          </p:nvPr>
        </p:nvSpPr>
        <p:spPr>
          <a:xfrm>
            <a:off x="656812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2_1_2_1">
    <p:spTree>
      <p:nvGrpSpPr>
        <p:cNvPr id="106" name="Shape 106"/>
        <p:cNvGrpSpPr/>
        <p:nvPr/>
      </p:nvGrpSpPr>
      <p:grpSpPr>
        <a:xfrm>
          <a:off x="0" y="0"/>
          <a:ext cx="0" cy="0"/>
          <a:chOff x="0" y="0"/>
          <a:chExt cx="0" cy="0"/>
        </a:xfrm>
      </p:grpSpPr>
      <p:sp>
        <p:nvSpPr>
          <p:cNvPr id="107" name="Google Shape;107;p1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08" name="Google Shape;108;p15"/>
          <p:cNvSpPr txBox="1"/>
          <p:nvPr>
            <p:ph idx="2" type="ctrTitle"/>
          </p:nvPr>
        </p:nvSpPr>
        <p:spPr>
          <a:xfrm>
            <a:off x="743254" y="16607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9" name="Google Shape;109;p15"/>
          <p:cNvSpPr txBox="1"/>
          <p:nvPr>
            <p:ph idx="1" type="subTitle"/>
          </p:nvPr>
        </p:nvSpPr>
        <p:spPr>
          <a:xfrm>
            <a:off x="720000" y="19447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0" name="Google Shape;110;p15"/>
          <p:cNvSpPr txBox="1"/>
          <p:nvPr>
            <p:ph idx="3" type="ctrTitle"/>
          </p:nvPr>
        </p:nvSpPr>
        <p:spPr>
          <a:xfrm>
            <a:off x="743259" y="2942850"/>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1" name="Google Shape;111;p15"/>
          <p:cNvSpPr txBox="1"/>
          <p:nvPr>
            <p:ph idx="4" type="subTitle"/>
          </p:nvPr>
        </p:nvSpPr>
        <p:spPr>
          <a:xfrm>
            <a:off x="720005" y="3226775"/>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BIG_NUMBER_1_2_1_2_1_1">
    <p:spTree>
      <p:nvGrpSpPr>
        <p:cNvPr id="112" name="Shape 112"/>
        <p:cNvGrpSpPr/>
        <p:nvPr/>
      </p:nvGrpSpPr>
      <p:grpSpPr>
        <a:xfrm>
          <a:off x="0" y="0"/>
          <a:ext cx="0" cy="0"/>
          <a:chOff x="0" y="0"/>
          <a:chExt cx="0" cy="0"/>
        </a:xfrm>
      </p:grpSpPr>
      <p:sp>
        <p:nvSpPr>
          <p:cNvPr id="113" name="Google Shape;113;p1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14" name="Google Shape;114;p16"/>
          <p:cNvSpPr txBox="1"/>
          <p:nvPr>
            <p:ph idx="2" type="ctrTitle"/>
          </p:nvPr>
        </p:nvSpPr>
        <p:spPr>
          <a:xfrm>
            <a:off x="493166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5" name="Google Shape;115;p16"/>
          <p:cNvSpPr txBox="1"/>
          <p:nvPr>
            <p:ph idx="1" type="subTitle"/>
          </p:nvPr>
        </p:nvSpPr>
        <p:spPr>
          <a:xfrm>
            <a:off x="490841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6" name="Google Shape;116;p16"/>
          <p:cNvSpPr txBox="1"/>
          <p:nvPr>
            <p:ph idx="3" type="ctrTitle"/>
          </p:nvPr>
        </p:nvSpPr>
        <p:spPr>
          <a:xfrm>
            <a:off x="210274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7" name="Google Shape;117;p16"/>
          <p:cNvSpPr txBox="1"/>
          <p:nvPr>
            <p:ph idx="4" type="subTitle"/>
          </p:nvPr>
        </p:nvSpPr>
        <p:spPr>
          <a:xfrm>
            <a:off x="207949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IG_NUMBER_1_1_1_2">
    <p:spTree>
      <p:nvGrpSpPr>
        <p:cNvPr id="118" name="Shape 118"/>
        <p:cNvGrpSpPr/>
        <p:nvPr/>
      </p:nvGrpSpPr>
      <p:grpSpPr>
        <a:xfrm>
          <a:off x="0" y="0"/>
          <a:ext cx="0" cy="0"/>
          <a:chOff x="0" y="0"/>
          <a:chExt cx="0" cy="0"/>
        </a:xfrm>
      </p:grpSpPr>
      <p:sp>
        <p:nvSpPr>
          <p:cNvPr id="119" name="Google Shape;119;p1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20" name="Google Shape;120;p17"/>
          <p:cNvSpPr txBox="1"/>
          <p:nvPr>
            <p:ph idx="1" type="subTitle"/>
          </p:nvPr>
        </p:nvSpPr>
        <p:spPr>
          <a:xfrm>
            <a:off x="4474450" y="1861775"/>
            <a:ext cx="3116700" cy="165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21" name="Google Shape;121;p17"/>
          <p:cNvSpPr txBox="1"/>
          <p:nvPr/>
        </p:nvSpPr>
        <p:spPr>
          <a:xfrm>
            <a:off x="5098225" y="3366000"/>
            <a:ext cx="24930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800">
                <a:solidFill>
                  <a:schemeClr val="dk1"/>
                </a:solidFill>
                <a:latin typeface="Oxygen Light"/>
                <a:ea typeface="Oxygen Light"/>
                <a:cs typeface="Oxygen Light"/>
                <a:sym typeface="Oxygen Light"/>
              </a:rPr>
              <a:t>CREDITS: This presentation template was created by </a:t>
            </a:r>
            <a:r>
              <a:rPr b="1" lang="en" sz="800">
                <a:solidFill>
                  <a:schemeClr val="dk1"/>
                </a:solidFill>
                <a:uFill>
                  <a:noFill/>
                </a:uFill>
                <a:latin typeface="Oxygen"/>
                <a:ea typeface="Oxygen"/>
                <a:cs typeface="Oxygen"/>
                <a:sym typeface="Oxygen"/>
                <a:hlinkClick r:id="rId2">
                  <a:extLst>
                    <a:ext uri="{A12FA001-AC4F-418D-AE19-62706E023703}">
                      <ahyp:hlinkClr val="tx"/>
                    </a:ext>
                  </a:extLst>
                </a:hlinkClick>
              </a:rPr>
              <a:t>Slidesgo</a:t>
            </a:r>
            <a:r>
              <a:rPr b="1" lang="en" sz="800">
                <a:solidFill>
                  <a:schemeClr val="dk1"/>
                </a:solidFill>
                <a:latin typeface="Oxygen"/>
                <a:ea typeface="Oxygen"/>
                <a:cs typeface="Oxygen"/>
                <a:sym typeface="Oxygen"/>
              </a:rPr>
              <a:t>,</a:t>
            </a:r>
            <a:r>
              <a:rPr lang="en" sz="800">
                <a:solidFill>
                  <a:schemeClr val="dk1"/>
                </a:solidFill>
                <a:latin typeface="Oxygen Light"/>
                <a:ea typeface="Oxygen Light"/>
                <a:cs typeface="Oxygen Light"/>
                <a:sym typeface="Oxygen Light"/>
              </a:rPr>
              <a:t> including icons by </a:t>
            </a:r>
            <a:r>
              <a:rPr b="1" lang="en" sz="800">
                <a:solidFill>
                  <a:schemeClr val="dk1"/>
                </a:solidFill>
                <a:uFill>
                  <a:noFill/>
                </a:uFill>
                <a:latin typeface="Oxygen"/>
                <a:ea typeface="Oxygen"/>
                <a:cs typeface="Oxygen"/>
                <a:sym typeface="Oxygen"/>
                <a:hlinkClick r:id="rId3">
                  <a:extLst>
                    <a:ext uri="{A12FA001-AC4F-418D-AE19-62706E023703}">
                      <ahyp:hlinkClr val="tx"/>
                    </a:ext>
                  </a:extLst>
                </a:hlinkClick>
              </a:rPr>
              <a:t>Flaticon</a:t>
            </a:r>
            <a:r>
              <a:rPr lang="en" sz="800">
                <a:solidFill>
                  <a:schemeClr val="dk1"/>
                </a:solidFill>
                <a:latin typeface="Oxygen Light"/>
                <a:ea typeface="Oxygen Light"/>
                <a:cs typeface="Oxygen Light"/>
                <a:sym typeface="Oxygen Light"/>
              </a:rPr>
              <a:t>, and infographics &amp; images by </a:t>
            </a:r>
            <a:r>
              <a:rPr b="1" lang="en" sz="800">
                <a:solidFill>
                  <a:schemeClr val="dk1"/>
                </a:solidFill>
                <a:uFill>
                  <a:noFill/>
                </a:uFill>
                <a:latin typeface="Oxygen"/>
                <a:ea typeface="Oxygen"/>
                <a:cs typeface="Oxygen"/>
                <a:sym typeface="Oxygen"/>
                <a:hlinkClick r:id="rId4">
                  <a:extLst>
                    <a:ext uri="{A12FA001-AC4F-418D-AE19-62706E023703}">
                      <ahyp:hlinkClr val="tx"/>
                    </a:ext>
                  </a:extLst>
                </a:hlinkClick>
              </a:rPr>
              <a:t>Freepik</a:t>
            </a:r>
            <a:r>
              <a:rPr lang="en" sz="800">
                <a:solidFill>
                  <a:schemeClr val="dk1"/>
                </a:solidFill>
                <a:latin typeface="Oxygen Light"/>
                <a:ea typeface="Oxygen Light"/>
                <a:cs typeface="Oxygen Light"/>
                <a:sym typeface="Oxygen Light"/>
              </a:rPr>
              <a:t>. </a:t>
            </a:r>
            <a:endParaRPr sz="800">
              <a:solidFill>
                <a:schemeClr val="dk1"/>
              </a:solidFill>
              <a:latin typeface="Oxygen Light"/>
              <a:ea typeface="Oxygen Light"/>
              <a:cs typeface="Oxygen Light"/>
              <a:sym typeface="Oxygen Light"/>
            </a:endParaRPr>
          </a:p>
          <a:p>
            <a:pPr indent="0" lvl="0" marL="0" rtl="0" algn="r">
              <a:lnSpc>
                <a:spcPct val="100000"/>
              </a:lnSpc>
              <a:spcBef>
                <a:spcPts val="300"/>
              </a:spcBef>
              <a:spcAft>
                <a:spcPts val="0"/>
              </a:spcAft>
              <a:buNone/>
            </a:pPr>
            <a:r>
              <a:rPr b="1" lang="en" sz="800">
                <a:solidFill>
                  <a:schemeClr val="dk1"/>
                </a:solidFill>
                <a:latin typeface="Oxygen"/>
                <a:ea typeface="Oxygen"/>
                <a:cs typeface="Oxygen"/>
                <a:sym typeface="Oxygen"/>
              </a:rPr>
              <a:t>Please keep this slide for attribution.</a:t>
            </a:r>
            <a:endParaRPr b="1" sz="800">
              <a:solidFill>
                <a:schemeClr val="dk1"/>
              </a:solidFill>
              <a:latin typeface="Oxygen"/>
              <a:ea typeface="Oxygen"/>
              <a:cs typeface="Oxygen"/>
              <a:sym typeface="Oxygen"/>
            </a:endParaRPr>
          </a:p>
          <a:p>
            <a:pPr indent="0" lvl="0" marL="0" rtl="0" algn="r">
              <a:lnSpc>
                <a:spcPct val="115000"/>
              </a:lnSpc>
              <a:spcBef>
                <a:spcPts val="300"/>
              </a:spcBef>
              <a:spcAft>
                <a:spcPts val="0"/>
              </a:spcAft>
              <a:buNone/>
            </a:pPr>
            <a:r>
              <a:t/>
            </a:r>
            <a:endParaRPr sz="800">
              <a:solidFill>
                <a:schemeClr val="dk1"/>
              </a:solidFill>
              <a:latin typeface="Oxygen Light"/>
              <a:ea typeface="Oxygen Light"/>
              <a:cs typeface="Oxygen Light"/>
              <a:sym typeface="Oxygen Light"/>
            </a:endParaRPr>
          </a:p>
          <a:p>
            <a:pPr indent="0" lvl="0" marL="0" rtl="0" algn="r">
              <a:spcBef>
                <a:spcPts val="0"/>
              </a:spcBef>
              <a:spcAft>
                <a:spcPts val="0"/>
              </a:spcAft>
              <a:buNone/>
            </a:pPr>
            <a:r>
              <a:t/>
            </a:r>
            <a:endParaRPr sz="800">
              <a:solidFill>
                <a:schemeClr val="dk1"/>
              </a:solidFill>
              <a:latin typeface="Oxygen Light"/>
              <a:ea typeface="Oxygen Light"/>
              <a:cs typeface="Oxygen Light"/>
              <a:sym typeface="Oxygen Light"/>
            </a:endParaRP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BIG_NUMBER_1_1_2_1">
    <p:spTree>
      <p:nvGrpSpPr>
        <p:cNvPr id="122" name="Shape 122"/>
        <p:cNvGrpSpPr/>
        <p:nvPr/>
      </p:nvGrpSpPr>
      <p:grpSpPr>
        <a:xfrm>
          <a:off x="0" y="0"/>
          <a:ext cx="0" cy="0"/>
          <a:chOff x="0" y="0"/>
          <a:chExt cx="0" cy="0"/>
        </a:xfrm>
      </p:grpSpPr>
      <p:sp>
        <p:nvSpPr>
          <p:cNvPr id="123" name="Google Shape;123;p1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24" name="Google Shape;124;p18"/>
          <p:cNvSpPr txBox="1"/>
          <p:nvPr>
            <p:ph idx="1" type="body"/>
          </p:nvPr>
        </p:nvSpPr>
        <p:spPr>
          <a:xfrm>
            <a:off x="720000"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125" name="Google Shape;125;p18"/>
          <p:cNvSpPr txBox="1"/>
          <p:nvPr>
            <p:ph idx="2" type="body"/>
          </p:nvPr>
        </p:nvSpPr>
        <p:spPr>
          <a:xfrm>
            <a:off x="4409775"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
    <p:bg>
      <p:bgPr>
        <a:solidFill>
          <a:srgbClr val="FFFFFF"/>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BIG_NUMBER_1_1_2">
    <p:spTree>
      <p:nvGrpSpPr>
        <p:cNvPr id="12" name="Shape 12"/>
        <p:cNvGrpSpPr/>
        <p:nvPr/>
      </p:nvGrpSpPr>
      <p:grpSpPr>
        <a:xfrm>
          <a:off x="0" y="0"/>
          <a:ext cx="0" cy="0"/>
          <a:chOff x="0" y="0"/>
          <a:chExt cx="0" cy="0"/>
        </a:xfrm>
      </p:grpSpPr>
      <p:sp>
        <p:nvSpPr>
          <p:cNvPr id="13" name="Google Shape;13;p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4" name="Google Shape;14;p3"/>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15" name="Shape 15"/>
        <p:cNvGrpSpPr/>
        <p:nvPr/>
      </p:nvGrpSpPr>
      <p:grpSpPr>
        <a:xfrm>
          <a:off x="0" y="0"/>
          <a:ext cx="0" cy="0"/>
          <a:chOff x="0" y="0"/>
          <a:chExt cx="0" cy="0"/>
        </a:xfrm>
      </p:grpSpPr>
      <p:sp>
        <p:nvSpPr>
          <p:cNvPr id="16" name="Google Shape;16;p4"/>
          <p:cNvSpPr txBox="1"/>
          <p:nvPr>
            <p:ph hasCustomPrompt="1" type="title"/>
          </p:nvPr>
        </p:nvSpPr>
        <p:spPr>
          <a:xfrm>
            <a:off x="11499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 name="Google Shape;17;p4"/>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8" name="Google Shape;18;p4"/>
          <p:cNvSpPr txBox="1"/>
          <p:nvPr>
            <p:ph idx="3" type="ctrTitle"/>
          </p:nvPr>
        </p:nvSpPr>
        <p:spPr>
          <a:xfrm>
            <a:off x="5920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 name="Google Shape;19;p4"/>
          <p:cNvSpPr txBox="1"/>
          <p:nvPr>
            <p:ph idx="1" type="subTitle"/>
          </p:nvPr>
        </p:nvSpPr>
        <p:spPr>
          <a:xfrm>
            <a:off x="5688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 name="Google Shape;20;p4"/>
          <p:cNvSpPr txBox="1"/>
          <p:nvPr>
            <p:ph hasCustomPrompt="1" idx="4" type="title"/>
          </p:nvPr>
        </p:nvSpPr>
        <p:spPr>
          <a:xfrm>
            <a:off x="11499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 name="Google Shape;21;p4"/>
          <p:cNvSpPr txBox="1"/>
          <p:nvPr>
            <p:ph idx="5" type="ctrTitle"/>
          </p:nvPr>
        </p:nvSpPr>
        <p:spPr>
          <a:xfrm>
            <a:off x="5920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 name="Google Shape;22;p4"/>
          <p:cNvSpPr txBox="1"/>
          <p:nvPr>
            <p:ph idx="6" type="subTitle"/>
          </p:nvPr>
        </p:nvSpPr>
        <p:spPr>
          <a:xfrm>
            <a:off x="5688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3" name="Google Shape;23;p4"/>
          <p:cNvSpPr txBox="1"/>
          <p:nvPr>
            <p:ph hasCustomPrompt="1" idx="7" type="title"/>
          </p:nvPr>
        </p:nvSpPr>
        <p:spPr>
          <a:xfrm>
            <a:off x="33057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4"/>
          <p:cNvSpPr txBox="1"/>
          <p:nvPr>
            <p:ph idx="8" type="ctrTitle"/>
          </p:nvPr>
        </p:nvSpPr>
        <p:spPr>
          <a:xfrm>
            <a:off x="27478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 name="Google Shape;25;p4"/>
          <p:cNvSpPr txBox="1"/>
          <p:nvPr>
            <p:ph idx="9" type="subTitle"/>
          </p:nvPr>
        </p:nvSpPr>
        <p:spPr>
          <a:xfrm>
            <a:off x="27246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 name="Google Shape;26;p4"/>
          <p:cNvSpPr txBox="1"/>
          <p:nvPr>
            <p:ph hasCustomPrompt="1" idx="13" type="title"/>
          </p:nvPr>
        </p:nvSpPr>
        <p:spPr>
          <a:xfrm>
            <a:off x="33057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 name="Google Shape;27;p4"/>
          <p:cNvSpPr txBox="1"/>
          <p:nvPr>
            <p:ph idx="14" type="ctrTitle"/>
          </p:nvPr>
        </p:nvSpPr>
        <p:spPr>
          <a:xfrm>
            <a:off x="27478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8" name="Google Shape;28;p4"/>
          <p:cNvSpPr txBox="1"/>
          <p:nvPr>
            <p:ph idx="15" type="subTitle"/>
          </p:nvPr>
        </p:nvSpPr>
        <p:spPr>
          <a:xfrm>
            <a:off x="27246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 name="Google Shape;29;p4"/>
          <p:cNvSpPr txBox="1"/>
          <p:nvPr>
            <p:ph hasCustomPrompt="1" idx="16" type="title"/>
          </p:nvPr>
        </p:nvSpPr>
        <p:spPr>
          <a:xfrm>
            <a:off x="5470096"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 name="Google Shape;30;p4"/>
          <p:cNvSpPr txBox="1"/>
          <p:nvPr>
            <p:ph idx="17" type="ctrTitle"/>
          </p:nvPr>
        </p:nvSpPr>
        <p:spPr>
          <a:xfrm>
            <a:off x="4912246"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31" name="Google Shape;31;p4"/>
          <p:cNvSpPr txBox="1"/>
          <p:nvPr>
            <p:ph idx="18" type="subTitle"/>
          </p:nvPr>
        </p:nvSpPr>
        <p:spPr>
          <a:xfrm>
            <a:off x="4888996"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2" name="Google Shape;32;p4"/>
          <p:cNvSpPr txBox="1"/>
          <p:nvPr>
            <p:ph hasCustomPrompt="1" idx="19" type="title"/>
          </p:nvPr>
        </p:nvSpPr>
        <p:spPr>
          <a:xfrm>
            <a:off x="5470096"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 name="Google Shape;33;p4"/>
          <p:cNvSpPr txBox="1"/>
          <p:nvPr>
            <p:ph idx="20" type="ctrTitle"/>
          </p:nvPr>
        </p:nvSpPr>
        <p:spPr>
          <a:xfrm>
            <a:off x="4912246"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34" name="Google Shape;34;p4"/>
          <p:cNvSpPr txBox="1"/>
          <p:nvPr>
            <p:ph idx="21" type="subTitle"/>
          </p:nvPr>
        </p:nvSpPr>
        <p:spPr>
          <a:xfrm>
            <a:off x="4888996"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BIG_NUMBER_1_1_3">
    <p:spTree>
      <p:nvGrpSpPr>
        <p:cNvPr id="35" name="Shape 35"/>
        <p:cNvGrpSpPr/>
        <p:nvPr/>
      </p:nvGrpSpPr>
      <p:grpSpPr>
        <a:xfrm>
          <a:off x="0" y="0"/>
          <a:ext cx="0" cy="0"/>
          <a:chOff x="0" y="0"/>
          <a:chExt cx="0" cy="0"/>
        </a:xfrm>
      </p:grpSpPr>
      <p:sp>
        <p:nvSpPr>
          <p:cNvPr id="36" name="Google Shape;36;p5"/>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bril Fatface"/>
              <a:buNone/>
              <a:defRPr sz="2400">
                <a:latin typeface="Abril Fatface"/>
                <a:ea typeface="Abril Fatface"/>
                <a:cs typeface="Abril Fatface"/>
                <a:sym typeface="Abril Fatface"/>
              </a:defRPr>
            </a:lvl1pPr>
            <a:lvl2pPr lvl="1" rtl="0" algn="ctr">
              <a:spcBef>
                <a:spcPts val="0"/>
              </a:spcBef>
              <a:spcAft>
                <a:spcPts val="0"/>
              </a:spcAft>
              <a:buSzPts val="2400"/>
              <a:buFont typeface="Abril Fatface"/>
              <a:buNone/>
              <a:defRPr sz="2400">
                <a:latin typeface="Abril Fatface"/>
                <a:ea typeface="Abril Fatface"/>
                <a:cs typeface="Abril Fatface"/>
                <a:sym typeface="Abril Fatface"/>
              </a:defRPr>
            </a:lvl2pPr>
            <a:lvl3pPr lvl="2" rtl="0" algn="ctr">
              <a:spcBef>
                <a:spcPts val="0"/>
              </a:spcBef>
              <a:spcAft>
                <a:spcPts val="0"/>
              </a:spcAft>
              <a:buSzPts val="2400"/>
              <a:buFont typeface="Abril Fatface"/>
              <a:buNone/>
              <a:defRPr sz="2400">
                <a:latin typeface="Abril Fatface"/>
                <a:ea typeface="Abril Fatface"/>
                <a:cs typeface="Abril Fatface"/>
                <a:sym typeface="Abril Fatface"/>
              </a:defRPr>
            </a:lvl3pPr>
            <a:lvl4pPr lvl="3" rtl="0" algn="ctr">
              <a:spcBef>
                <a:spcPts val="0"/>
              </a:spcBef>
              <a:spcAft>
                <a:spcPts val="0"/>
              </a:spcAft>
              <a:buSzPts val="2400"/>
              <a:buFont typeface="Abril Fatface"/>
              <a:buNone/>
              <a:defRPr sz="2400">
                <a:latin typeface="Abril Fatface"/>
                <a:ea typeface="Abril Fatface"/>
                <a:cs typeface="Abril Fatface"/>
                <a:sym typeface="Abril Fatface"/>
              </a:defRPr>
            </a:lvl4pPr>
            <a:lvl5pPr lvl="4" rtl="0" algn="ctr">
              <a:spcBef>
                <a:spcPts val="0"/>
              </a:spcBef>
              <a:spcAft>
                <a:spcPts val="0"/>
              </a:spcAft>
              <a:buSzPts val="2400"/>
              <a:buFont typeface="Abril Fatface"/>
              <a:buNone/>
              <a:defRPr sz="2400">
                <a:latin typeface="Abril Fatface"/>
                <a:ea typeface="Abril Fatface"/>
                <a:cs typeface="Abril Fatface"/>
                <a:sym typeface="Abril Fatface"/>
              </a:defRPr>
            </a:lvl5pPr>
            <a:lvl6pPr lvl="5" rtl="0" algn="ctr">
              <a:spcBef>
                <a:spcPts val="0"/>
              </a:spcBef>
              <a:spcAft>
                <a:spcPts val="0"/>
              </a:spcAft>
              <a:buSzPts val="2400"/>
              <a:buFont typeface="Abril Fatface"/>
              <a:buNone/>
              <a:defRPr sz="2400">
                <a:latin typeface="Abril Fatface"/>
                <a:ea typeface="Abril Fatface"/>
                <a:cs typeface="Abril Fatface"/>
                <a:sym typeface="Abril Fatface"/>
              </a:defRPr>
            </a:lvl6pPr>
            <a:lvl7pPr lvl="6" rtl="0" algn="ctr">
              <a:spcBef>
                <a:spcPts val="0"/>
              </a:spcBef>
              <a:spcAft>
                <a:spcPts val="0"/>
              </a:spcAft>
              <a:buSzPts val="2400"/>
              <a:buFont typeface="Abril Fatface"/>
              <a:buNone/>
              <a:defRPr sz="2400">
                <a:latin typeface="Abril Fatface"/>
                <a:ea typeface="Abril Fatface"/>
                <a:cs typeface="Abril Fatface"/>
                <a:sym typeface="Abril Fatface"/>
              </a:defRPr>
            </a:lvl7pPr>
            <a:lvl8pPr lvl="7" rtl="0" algn="ctr">
              <a:spcBef>
                <a:spcPts val="0"/>
              </a:spcBef>
              <a:spcAft>
                <a:spcPts val="0"/>
              </a:spcAft>
              <a:buSzPts val="2400"/>
              <a:buFont typeface="Abril Fatface"/>
              <a:buNone/>
              <a:defRPr sz="2400">
                <a:latin typeface="Abril Fatface"/>
                <a:ea typeface="Abril Fatface"/>
                <a:cs typeface="Abril Fatface"/>
                <a:sym typeface="Abril Fatface"/>
              </a:defRPr>
            </a:lvl8pPr>
            <a:lvl9pPr lvl="8" rtl="0" algn="ctr">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37" name="Google Shape;37;p5"/>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8" name="Google Shape;38;p5"/>
          <p:cNvSpPr txBox="1"/>
          <p:nvPr>
            <p:ph hasCustomPrompt="1" idx="2" type="title"/>
          </p:nvPr>
        </p:nvSpPr>
        <p:spPr>
          <a:xfrm>
            <a:off x="3897150" y="1361375"/>
            <a:ext cx="13497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39" name="Shape 39"/>
        <p:cNvGrpSpPr/>
        <p:nvPr/>
      </p:nvGrpSpPr>
      <p:grpSpPr>
        <a:xfrm>
          <a:off x="0" y="0"/>
          <a:ext cx="0" cy="0"/>
          <a:chOff x="0" y="0"/>
          <a:chExt cx="0" cy="0"/>
        </a:xfrm>
      </p:grpSpPr>
      <p:sp>
        <p:nvSpPr>
          <p:cNvPr id="40" name="Google Shape;40;p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1" name="Google Shape;41;p6"/>
          <p:cNvSpPr txBox="1"/>
          <p:nvPr>
            <p:ph idx="1" type="subTitle"/>
          </p:nvPr>
        </p:nvSpPr>
        <p:spPr>
          <a:xfrm>
            <a:off x="3013650" y="3216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1">
    <p:spTree>
      <p:nvGrpSpPr>
        <p:cNvPr id="42" name="Shape 42"/>
        <p:cNvGrpSpPr/>
        <p:nvPr/>
      </p:nvGrpSpPr>
      <p:grpSpPr>
        <a:xfrm>
          <a:off x="0" y="0"/>
          <a:ext cx="0" cy="0"/>
          <a:chOff x="0" y="0"/>
          <a:chExt cx="0" cy="0"/>
        </a:xfrm>
      </p:grpSpPr>
      <p:sp>
        <p:nvSpPr>
          <p:cNvPr id="43" name="Google Shape;43;p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4" name="Google Shape;44;p7"/>
          <p:cNvSpPr txBox="1"/>
          <p:nvPr>
            <p:ph idx="1" type="subTitle"/>
          </p:nvPr>
        </p:nvSpPr>
        <p:spPr>
          <a:xfrm>
            <a:off x="996675" y="2313900"/>
            <a:ext cx="3116700" cy="15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2">
    <p:spTree>
      <p:nvGrpSpPr>
        <p:cNvPr id="45" name="Shape 45"/>
        <p:cNvGrpSpPr/>
        <p:nvPr/>
      </p:nvGrpSpPr>
      <p:grpSpPr>
        <a:xfrm>
          <a:off x="0" y="0"/>
          <a:ext cx="0" cy="0"/>
          <a:chOff x="0" y="0"/>
          <a:chExt cx="0" cy="0"/>
        </a:xfrm>
      </p:grpSpPr>
      <p:sp>
        <p:nvSpPr>
          <p:cNvPr id="46" name="Google Shape;46;p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7" name="Google Shape;47;p8"/>
          <p:cNvSpPr txBox="1"/>
          <p:nvPr>
            <p:ph idx="2" type="ctrTitle"/>
          </p:nvPr>
        </p:nvSpPr>
        <p:spPr>
          <a:xfrm>
            <a:off x="12091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48" name="Google Shape;48;p8"/>
          <p:cNvSpPr txBox="1"/>
          <p:nvPr>
            <p:ph idx="1" type="subTitle"/>
          </p:nvPr>
        </p:nvSpPr>
        <p:spPr>
          <a:xfrm>
            <a:off x="13042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9" name="Google Shape;49;p8"/>
          <p:cNvSpPr txBox="1"/>
          <p:nvPr>
            <p:ph idx="3" type="ctrTitle"/>
          </p:nvPr>
        </p:nvSpPr>
        <p:spPr>
          <a:xfrm>
            <a:off x="35173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0" name="Google Shape;50;p8"/>
          <p:cNvSpPr txBox="1"/>
          <p:nvPr>
            <p:ph idx="4" type="subTitle"/>
          </p:nvPr>
        </p:nvSpPr>
        <p:spPr>
          <a:xfrm>
            <a:off x="36124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 name="Google Shape;51;p8"/>
          <p:cNvSpPr txBox="1"/>
          <p:nvPr>
            <p:ph idx="5" type="ctrTitle"/>
          </p:nvPr>
        </p:nvSpPr>
        <p:spPr>
          <a:xfrm>
            <a:off x="58255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2" name="Google Shape;52;p8"/>
          <p:cNvSpPr txBox="1"/>
          <p:nvPr>
            <p:ph idx="6" type="subTitle"/>
          </p:nvPr>
        </p:nvSpPr>
        <p:spPr>
          <a:xfrm>
            <a:off x="59206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2_1">
    <p:spTree>
      <p:nvGrpSpPr>
        <p:cNvPr id="53" name="Shape 53"/>
        <p:cNvGrpSpPr/>
        <p:nvPr/>
      </p:nvGrpSpPr>
      <p:grpSpPr>
        <a:xfrm>
          <a:off x="0" y="0"/>
          <a:ext cx="0" cy="0"/>
          <a:chOff x="0" y="0"/>
          <a:chExt cx="0" cy="0"/>
        </a:xfrm>
      </p:grpSpPr>
      <p:sp>
        <p:nvSpPr>
          <p:cNvPr id="54" name="Google Shape;54;p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55" name="Google Shape;55;p9"/>
          <p:cNvSpPr txBox="1"/>
          <p:nvPr>
            <p:ph idx="2" type="ctrTitle"/>
          </p:nvPr>
        </p:nvSpPr>
        <p:spPr>
          <a:xfrm>
            <a:off x="790539"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6" name="Google Shape;56;p9"/>
          <p:cNvSpPr txBox="1"/>
          <p:nvPr>
            <p:ph idx="1" type="subTitle"/>
          </p:nvPr>
        </p:nvSpPr>
        <p:spPr>
          <a:xfrm>
            <a:off x="771075"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7" name="Google Shape;57;p9"/>
          <p:cNvSpPr txBox="1"/>
          <p:nvPr>
            <p:ph idx="3" type="ctrTitle"/>
          </p:nvPr>
        </p:nvSpPr>
        <p:spPr>
          <a:xfrm>
            <a:off x="2722896"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8" name="Google Shape;58;p9"/>
          <p:cNvSpPr txBox="1"/>
          <p:nvPr>
            <p:ph idx="4" type="subTitle"/>
          </p:nvPr>
        </p:nvSpPr>
        <p:spPr>
          <a:xfrm>
            <a:off x="2703432"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9"/>
          <p:cNvSpPr txBox="1"/>
          <p:nvPr>
            <p:ph idx="5" type="ctrTitle"/>
          </p:nvPr>
        </p:nvSpPr>
        <p:spPr>
          <a:xfrm>
            <a:off x="4655242"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0" name="Google Shape;60;p9"/>
          <p:cNvSpPr txBox="1"/>
          <p:nvPr>
            <p:ph idx="6" type="subTitle"/>
          </p:nvPr>
        </p:nvSpPr>
        <p:spPr>
          <a:xfrm>
            <a:off x="4635778"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1" name="Google Shape;61;p9"/>
          <p:cNvSpPr txBox="1"/>
          <p:nvPr>
            <p:ph idx="7" type="ctrTitle"/>
          </p:nvPr>
        </p:nvSpPr>
        <p:spPr>
          <a:xfrm>
            <a:off x="6587592"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2" name="Google Shape;62;p9"/>
          <p:cNvSpPr txBox="1"/>
          <p:nvPr>
            <p:ph idx="8" type="subTitle"/>
          </p:nvPr>
        </p:nvSpPr>
        <p:spPr>
          <a:xfrm>
            <a:off x="6568128"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1_1">
    <p:spTree>
      <p:nvGrpSpPr>
        <p:cNvPr id="63" name="Shape 63"/>
        <p:cNvGrpSpPr/>
        <p:nvPr/>
      </p:nvGrpSpPr>
      <p:grpSpPr>
        <a:xfrm>
          <a:off x="0" y="0"/>
          <a:ext cx="0" cy="0"/>
          <a:chOff x="0" y="0"/>
          <a:chExt cx="0" cy="0"/>
        </a:xfrm>
      </p:grpSpPr>
      <p:sp>
        <p:nvSpPr>
          <p:cNvPr id="64" name="Google Shape;64;p10"/>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indent="-317500" lvl="1" marL="9144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indent="-317500" lvl="2" marL="13716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indent="-317500" lvl="3" marL="18288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indent="-317500" lvl="4" marL="22860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indent="-317500" lvl="5" marL="27432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indent="-317500" lvl="6" marL="32004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indent="-317500" lvl="7" marL="36576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indent="-317500" lvl="8" marL="41148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8.png"/><Relationship Id="rId9" Type="http://schemas.openxmlformats.org/officeDocument/2006/relationships/image" Target="../media/image43.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32.png"/><Relationship Id="rId8"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41.png"/><Relationship Id="rId5" Type="http://schemas.openxmlformats.org/officeDocument/2006/relationships/image" Target="../media/image3.png"/><Relationship Id="rId6"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6.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46.png"/><Relationship Id="rId6"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30.png"/><Relationship Id="rId9" Type="http://schemas.openxmlformats.org/officeDocument/2006/relationships/image" Target="../media/image13.png"/><Relationship Id="rId5" Type="http://schemas.openxmlformats.org/officeDocument/2006/relationships/image" Target="../media/image29.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ctrTitle"/>
          </p:nvPr>
        </p:nvSpPr>
        <p:spPr>
          <a:xfrm>
            <a:off x="1384627" y="1231175"/>
            <a:ext cx="6399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PT NUSANTARA</a:t>
            </a:r>
            <a:endParaRPr>
              <a:solidFill>
                <a:schemeClr val="accent2"/>
              </a:solidFill>
            </a:endParaRPr>
          </a:p>
          <a:p>
            <a:pPr indent="0" lvl="0" marL="0" rtl="0" algn="ctr">
              <a:spcBef>
                <a:spcPts val="0"/>
              </a:spcBef>
              <a:spcAft>
                <a:spcPts val="0"/>
              </a:spcAft>
              <a:buNone/>
            </a:pPr>
            <a:r>
              <a:rPr lang="en">
                <a:solidFill>
                  <a:schemeClr val="accent2"/>
                </a:solidFill>
              </a:rPr>
              <a:t>CROPS Tbk</a:t>
            </a:r>
            <a:endParaRPr>
              <a:solidFill>
                <a:schemeClr val="accent2"/>
              </a:solidFill>
            </a:endParaRPr>
          </a:p>
        </p:txBody>
      </p:sp>
      <p:sp>
        <p:nvSpPr>
          <p:cNvPr id="133" name="Google Shape;133;p21"/>
          <p:cNvSpPr txBox="1"/>
          <p:nvPr>
            <p:ph idx="1" type="subTitle"/>
          </p:nvPr>
        </p:nvSpPr>
        <p:spPr>
          <a:xfrm>
            <a:off x="1730850" y="3283775"/>
            <a:ext cx="5682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Kelompok 8 - SI 2020 B</a:t>
            </a:r>
            <a:endParaRPr sz="1800"/>
          </a:p>
        </p:txBody>
      </p:sp>
      <p:pic>
        <p:nvPicPr>
          <p:cNvPr id="134" name="Google Shape;134;p21"/>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5" name="Google Shape;135;p21"/>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36" name="Google Shape;136;p21"/>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37" name="Google Shape;137;p21"/>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38" name="Google Shape;138;p21"/>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39" name="Google Shape;139;p21"/>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0" name="Google Shape;140;p21"/>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1" name="Google Shape;141;p21"/>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2" name="Google Shape;142;p21"/>
          <p:cNvPicPr preferRelativeResize="0"/>
          <p:nvPr/>
        </p:nvPicPr>
        <p:blipFill>
          <a:blip r:embed="rId11">
            <a:alphaModFix/>
          </a:blip>
          <a:stretch>
            <a:fillRect/>
          </a:stretch>
        </p:blipFill>
        <p:spPr>
          <a:xfrm>
            <a:off x="-120523" y="1435815"/>
            <a:ext cx="1109925" cy="1323560"/>
          </a:xfrm>
          <a:prstGeom prst="rect">
            <a:avLst/>
          </a:prstGeom>
          <a:noFill/>
          <a:ln>
            <a:noFill/>
          </a:ln>
        </p:spPr>
      </p:pic>
      <p:sp>
        <p:nvSpPr>
          <p:cNvPr id="143" name="Google Shape;143;p21"/>
          <p:cNvSpPr txBox="1"/>
          <p:nvPr/>
        </p:nvSpPr>
        <p:spPr>
          <a:xfrm>
            <a:off x="69452" y="480450"/>
            <a:ext cx="4949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accent1"/>
                </a:solidFill>
                <a:latin typeface="La Belle Aurore"/>
                <a:ea typeface="La Belle Aurore"/>
                <a:cs typeface="La Belle Aurore"/>
                <a:sym typeface="La Belle Aurore"/>
              </a:rPr>
              <a:t>Hasil Tani dan Kebun Organik</a:t>
            </a:r>
            <a:endParaRPr b="1" sz="8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0"/>
          <p:cNvPicPr preferRelativeResize="0"/>
          <p:nvPr/>
        </p:nvPicPr>
        <p:blipFill>
          <a:blip r:embed="rId3">
            <a:alphaModFix/>
          </a:blip>
          <a:stretch>
            <a:fillRect/>
          </a:stretch>
        </p:blipFill>
        <p:spPr>
          <a:xfrm>
            <a:off x="7064484" y="3166276"/>
            <a:ext cx="2225666" cy="2625849"/>
          </a:xfrm>
          <a:prstGeom prst="rect">
            <a:avLst/>
          </a:prstGeom>
          <a:noFill/>
          <a:ln>
            <a:noFill/>
          </a:ln>
        </p:spPr>
      </p:pic>
      <p:pic>
        <p:nvPicPr>
          <p:cNvPr id="260" name="Google Shape;260;p30"/>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261" name="Google Shape;261;p30"/>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262" name="Google Shape;262;p30"/>
          <p:cNvPicPr preferRelativeResize="0"/>
          <p:nvPr/>
        </p:nvPicPr>
        <p:blipFill>
          <a:blip r:embed="rId6">
            <a:alphaModFix/>
          </a:blip>
          <a:stretch>
            <a:fillRect/>
          </a:stretch>
        </p:blipFill>
        <p:spPr>
          <a:xfrm>
            <a:off x="4753813" y="3662024"/>
            <a:ext cx="1162152" cy="1863781"/>
          </a:xfrm>
          <a:prstGeom prst="rect">
            <a:avLst/>
          </a:prstGeom>
          <a:noFill/>
          <a:ln>
            <a:noFill/>
          </a:ln>
        </p:spPr>
      </p:pic>
      <p:pic>
        <p:nvPicPr>
          <p:cNvPr id="263" name="Google Shape;263;p30"/>
          <p:cNvPicPr preferRelativeResize="0"/>
          <p:nvPr/>
        </p:nvPicPr>
        <p:blipFill>
          <a:blip r:embed="rId7">
            <a:alphaModFix/>
          </a:blip>
          <a:stretch>
            <a:fillRect/>
          </a:stretch>
        </p:blipFill>
        <p:spPr>
          <a:xfrm>
            <a:off x="767774" y="3662019"/>
            <a:ext cx="2183811" cy="1506299"/>
          </a:xfrm>
          <a:prstGeom prst="rect">
            <a:avLst/>
          </a:prstGeom>
          <a:noFill/>
          <a:ln>
            <a:noFill/>
          </a:ln>
        </p:spPr>
      </p:pic>
      <p:pic>
        <p:nvPicPr>
          <p:cNvPr id="264" name="Google Shape;264;p30"/>
          <p:cNvPicPr preferRelativeResize="0"/>
          <p:nvPr/>
        </p:nvPicPr>
        <p:blipFill>
          <a:blip r:embed="rId8">
            <a:alphaModFix/>
          </a:blip>
          <a:stretch>
            <a:fillRect/>
          </a:stretch>
        </p:blipFill>
        <p:spPr>
          <a:xfrm>
            <a:off x="5695525" y="4082722"/>
            <a:ext cx="1578277" cy="1171677"/>
          </a:xfrm>
          <a:prstGeom prst="rect">
            <a:avLst/>
          </a:prstGeom>
          <a:noFill/>
          <a:ln>
            <a:noFill/>
          </a:ln>
        </p:spPr>
      </p:pic>
      <p:pic>
        <p:nvPicPr>
          <p:cNvPr id="265" name="Google Shape;265;p30"/>
          <p:cNvPicPr preferRelativeResize="0"/>
          <p:nvPr/>
        </p:nvPicPr>
        <p:blipFill>
          <a:blip r:embed="rId9">
            <a:alphaModFix/>
          </a:blip>
          <a:stretch>
            <a:fillRect/>
          </a:stretch>
        </p:blipFill>
        <p:spPr>
          <a:xfrm>
            <a:off x="-103950" y="3960528"/>
            <a:ext cx="1162154" cy="1523179"/>
          </a:xfrm>
          <a:prstGeom prst="rect">
            <a:avLst/>
          </a:prstGeom>
          <a:noFill/>
          <a:ln>
            <a:noFill/>
          </a:ln>
        </p:spPr>
      </p:pic>
      <p:sp>
        <p:nvSpPr>
          <p:cNvPr id="266" name="Google Shape;266;p30"/>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04</a:t>
            </a:r>
            <a:endParaRPr sz="4000"/>
          </a:p>
        </p:txBody>
      </p:sp>
      <p:sp>
        <p:nvSpPr>
          <p:cNvPr id="267" name="Google Shape;267;p30"/>
          <p:cNvSpPr txBox="1"/>
          <p:nvPr/>
        </p:nvSpPr>
        <p:spPr>
          <a:xfrm>
            <a:off x="2275200" y="1880125"/>
            <a:ext cx="45936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accent2"/>
                </a:solidFill>
                <a:latin typeface="La Belle Aurore"/>
                <a:ea typeface="La Belle Aurore"/>
                <a:cs typeface="La Belle Aurore"/>
                <a:sym typeface="La Belle Aurore"/>
              </a:rPr>
              <a:t>Proses Bisnis</a:t>
            </a:r>
            <a:endParaRPr b="1" sz="5000">
              <a:solidFill>
                <a:schemeClr val="accent2"/>
              </a:solidFill>
              <a:latin typeface="La Belle Aurore"/>
              <a:ea typeface="La Belle Aurore"/>
              <a:cs typeface="La Belle Aurore"/>
              <a:sym typeface="La Belle Aurore"/>
            </a:endParaRPr>
          </a:p>
          <a:p>
            <a:pPr indent="0" lvl="0" marL="0" rtl="0" algn="ctr">
              <a:spcBef>
                <a:spcPts val="0"/>
              </a:spcBef>
              <a:spcAft>
                <a:spcPts val="0"/>
              </a:spcAft>
              <a:buNone/>
            </a:pPr>
            <a:r>
              <a:rPr b="1" lang="en" sz="5000">
                <a:solidFill>
                  <a:schemeClr val="accent2"/>
                </a:solidFill>
                <a:latin typeface="La Belle Aurore"/>
                <a:ea typeface="La Belle Aurore"/>
                <a:cs typeface="La Belle Aurore"/>
                <a:sym typeface="La Belle Aurore"/>
              </a:rPr>
              <a:t>Perusahaan</a:t>
            </a:r>
            <a:endParaRPr b="1" sz="5000">
              <a:solidFill>
                <a:schemeClr val="accent2"/>
              </a:solidFill>
              <a:latin typeface="La Belle Aurore"/>
              <a:ea typeface="La Belle Aurore"/>
              <a:cs typeface="La Belle Aurore"/>
              <a:sym typeface="La Belle Aurore"/>
            </a:endParaRPr>
          </a:p>
        </p:txBody>
      </p:sp>
      <p:cxnSp>
        <p:nvCxnSpPr>
          <p:cNvPr id="268" name="Google Shape;268;p30"/>
          <p:cNvCxnSpPr/>
          <p:nvPr/>
        </p:nvCxnSpPr>
        <p:spPr>
          <a:xfrm>
            <a:off x="2417300" y="1893550"/>
            <a:ext cx="45249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ctrTitle"/>
          </p:nvPr>
        </p:nvSpPr>
        <p:spPr>
          <a:xfrm>
            <a:off x="223050"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PROSES BISNIS</a:t>
            </a:r>
            <a:endParaRPr/>
          </a:p>
        </p:txBody>
      </p:sp>
      <p:sp>
        <p:nvSpPr>
          <p:cNvPr id="274" name="Google Shape;274;p31"/>
          <p:cNvSpPr txBox="1"/>
          <p:nvPr>
            <p:ph idx="2" type="ctrTitle"/>
          </p:nvPr>
        </p:nvSpPr>
        <p:spPr>
          <a:xfrm>
            <a:off x="761375" y="2415550"/>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Supply Produk</a:t>
            </a:r>
            <a:endParaRPr sz="1900"/>
          </a:p>
        </p:txBody>
      </p:sp>
      <p:sp>
        <p:nvSpPr>
          <p:cNvPr id="275" name="Google Shape;275;p31"/>
          <p:cNvSpPr/>
          <p:nvPr/>
        </p:nvSpPr>
        <p:spPr>
          <a:xfrm>
            <a:off x="1408625" y="1343250"/>
            <a:ext cx="938400" cy="9384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txBox="1"/>
          <p:nvPr>
            <p:ph idx="3" type="ctrTitle"/>
          </p:nvPr>
        </p:nvSpPr>
        <p:spPr>
          <a:xfrm>
            <a:off x="3161675" y="2444650"/>
            <a:ext cx="25470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Mengolah Produk</a:t>
            </a:r>
            <a:endParaRPr sz="1900"/>
          </a:p>
        </p:txBody>
      </p:sp>
      <p:sp>
        <p:nvSpPr>
          <p:cNvPr id="277" name="Google Shape;277;p31"/>
          <p:cNvSpPr txBox="1"/>
          <p:nvPr>
            <p:ph idx="5" type="ctrTitle"/>
          </p:nvPr>
        </p:nvSpPr>
        <p:spPr>
          <a:xfrm>
            <a:off x="5916625" y="2464438"/>
            <a:ext cx="24660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Proses Pengemasan</a:t>
            </a:r>
            <a:endParaRPr sz="1900"/>
          </a:p>
        </p:txBody>
      </p:sp>
      <p:sp>
        <p:nvSpPr>
          <p:cNvPr id="278" name="Google Shape;278;p31"/>
          <p:cNvSpPr/>
          <p:nvPr/>
        </p:nvSpPr>
        <p:spPr>
          <a:xfrm>
            <a:off x="6680425" y="1392150"/>
            <a:ext cx="938400" cy="9384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4006538" y="1343238"/>
            <a:ext cx="938400" cy="938400"/>
          </a:xfrm>
          <a:prstGeom prst="ellipse">
            <a:avLst/>
          </a:prstGeom>
          <a:solidFill>
            <a:schemeClr val="accent1">
              <a:alpha val="343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 name="Google Shape;280;p31"/>
          <p:cNvCxnSpPr/>
          <p:nvPr/>
        </p:nvCxnSpPr>
        <p:spPr>
          <a:xfrm>
            <a:off x="2683903" y="695425"/>
            <a:ext cx="6496200" cy="0"/>
          </a:xfrm>
          <a:prstGeom prst="straightConnector1">
            <a:avLst/>
          </a:prstGeom>
          <a:noFill/>
          <a:ln cap="flat" cmpd="sng" w="76200">
            <a:solidFill>
              <a:schemeClr val="accent1"/>
            </a:solidFill>
            <a:prstDash val="solid"/>
            <a:round/>
            <a:headEnd len="med" w="med" type="none"/>
            <a:tailEnd len="med" w="med" type="none"/>
          </a:ln>
        </p:spPr>
      </p:cxnSp>
      <p:sp>
        <p:nvSpPr>
          <p:cNvPr id="281" name="Google Shape;281;p31"/>
          <p:cNvSpPr txBox="1"/>
          <p:nvPr>
            <p:ph idx="5" type="ctrTitle"/>
          </p:nvPr>
        </p:nvSpPr>
        <p:spPr>
          <a:xfrm>
            <a:off x="1953788" y="4311425"/>
            <a:ext cx="24660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Proses Distribusi</a:t>
            </a:r>
            <a:endParaRPr sz="1900"/>
          </a:p>
        </p:txBody>
      </p:sp>
      <p:sp>
        <p:nvSpPr>
          <p:cNvPr id="282" name="Google Shape;282;p31"/>
          <p:cNvSpPr/>
          <p:nvPr/>
        </p:nvSpPr>
        <p:spPr>
          <a:xfrm>
            <a:off x="2717588" y="3239125"/>
            <a:ext cx="938400" cy="9384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txBox="1"/>
          <p:nvPr>
            <p:ph idx="3" type="ctrTitle"/>
          </p:nvPr>
        </p:nvSpPr>
        <p:spPr>
          <a:xfrm>
            <a:off x="4582250" y="4302150"/>
            <a:ext cx="2334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Penjualan Produk di Pasar</a:t>
            </a:r>
            <a:endParaRPr sz="1900"/>
          </a:p>
        </p:txBody>
      </p:sp>
      <p:sp>
        <p:nvSpPr>
          <p:cNvPr id="284" name="Google Shape;284;p31"/>
          <p:cNvSpPr/>
          <p:nvPr/>
        </p:nvSpPr>
        <p:spPr>
          <a:xfrm>
            <a:off x="5156075" y="3229838"/>
            <a:ext cx="938400" cy="938400"/>
          </a:xfrm>
          <a:prstGeom prst="ellipse">
            <a:avLst/>
          </a:prstGeom>
          <a:solidFill>
            <a:schemeClr val="accent1">
              <a:alpha val="343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31"/>
          <p:cNvPicPr preferRelativeResize="0"/>
          <p:nvPr/>
        </p:nvPicPr>
        <p:blipFill>
          <a:blip r:embed="rId3">
            <a:alphaModFix/>
          </a:blip>
          <a:stretch>
            <a:fillRect/>
          </a:stretch>
        </p:blipFill>
        <p:spPr>
          <a:xfrm>
            <a:off x="1443100" y="1525602"/>
            <a:ext cx="869449" cy="606300"/>
          </a:xfrm>
          <a:prstGeom prst="rect">
            <a:avLst/>
          </a:prstGeom>
          <a:noFill/>
          <a:ln>
            <a:noFill/>
          </a:ln>
        </p:spPr>
      </p:pic>
      <p:pic>
        <p:nvPicPr>
          <p:cNvPr id="286" name="Google Shape;286;p31"/>
          <p:cNvPicPr preferRelativeResize="0"/>
          <p:nvPr/>
        </p:nvPicPr>
        <p:blipFill>
          <a:blip r:embed="rId4">
            <a:alphaModFix/>
          </a:blip>
          <a:stretch>
            <a:fillRect/>
          </a:stretch>
        </p:blipFill>
        <p:spPr>
          <a:xfrm>
            <a:off x="4104888" y="1441587"/>
            <a:ext cx="741725" cy="741725"/>
          </a:xfrm>
          <a:prstGeom prst="rect">
            <a:avLst/>
          </a:prstGeom>
          <a:noFill/>
          <a:ln>
            <a:noFill/>
          </a:ln>
        </p:spPr>
      </p:pic>
      <p:pic>
        <p:nvPicPr>
          <p:cNvPr id="287" name="Google Shape;287;p31"/>
          <p:cNvPicPr preferRelativeResize="0"/>
          <p:nvPr/>
        </p:nvPicPr>
        <p:blipFill>
          <a:blip r:embed="rId5">
            <a:alphaModFix/>
          </a:blip>
          <a:stretch>
            <a:fillRect/>
          </a:stretch>
        </p:blipFill>
        <p:spPr>
          <a:xfrm>
            <a:off x="6680450" y="1568113"/>
            <a:ext cx="938349" cy="586473"/>
          </a:xfrm>
          <a:prstGeom prst="rect">
            <a:avLst/>
          </a:prstGeom>
          <a:noFill/>
          <a:ln>
            <a:noFill/>
          </a:ln>
        </p:spPr>
      </p:pic>
      <p:pic>
        <p:nvPicPr>
          <p:cNvPr id="288" name="Google Shape;288;p31"/>
          <p:cNvPicPr preferRelativeResize="0"/>
          <p:nvPr/>
        </p:nvPicPr>
        <p:blipFill>
          <a:blip r:embed="rId6">
            <a:alphaModFix/>
          </a:blip>
          <a:stretch>
            <a:fillRect/>
          </a:stretch>
        </p:blipFill>
        <p:spPr>
          <a:xfrm>
            <a:off x="2717600" y="3204650"/>
            <a:ext cx="938400" cy="938400"/>
          </a:xfrm>
          <a:prstGeom prst="rect">
            <a:avLst/>
          </a:prstGeom>
          <a:noFill/>
          <a:ln>
            <a:noFill/>
          </a:ln>
        </p:spPr>
      </p:pic>
      <p:pic>
        <p:nvPicPr>
          <p:cNvPr id="289" name="Google Shape;289;p31"/>
          <p:cNvPicPr preferRelativeResize="0"/>
          <p:nvPr/>
        </p:nvPicPr>
        <p:blipFill>
          <a:blip r:embed="rId7">
            <a:alphaModFix/>
          </a:blip>
          <a:stretch>
            <a:fillRect/>
          </a:stretch>
        </p:blipFill>
        <p:spPr>
          <a:xfrm>
            <a:off x="5254413" y="3400754"/>
            <a:ext cx="741725" cy="5965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p:nvPr/>
        </p:nvSpPr>
        <p:spPr>
          <a:xfrm>
            <a:off x="1268175" y="1299925"/>
            <a:ext cx="7393500" cy="3413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416698" y="3145899"/>
            <a:ext cx="1751100" cy="17511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txBox="1"/>
          <p:nvPr>
            <p:ph type="ctrTitle"/>
          </p:nvPr>
        </p:nvSpPr>
        <p:spPr>
          <a:xfrm>
            <a:off x="1203750" y="319075"/>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SUPPLY PRODUK</a:t>
            </a:r>
            <a:endParaRPr/>
          </a:p>
        </p:txBody>
      </p:sp>
      <p:cxnSp>
        <p:nvCxnSpPr>
          <p:cNvPr id="297" name="Google Shape;297;p32"/>
          <p:cNvCxnSpPr/>
          <p:nvPr/>
        </p:nvCxnSpPr>
        <p:spPr>
          <a:xfrm>
            <a:off x="4470580" y="695425"/>
            <a:ext cx="4678200" cy="0"/>
          </a:xfrm>
          <a:prstGeom prst="straightConnector1">
            <a:avLst/>
          </a:prstGeom>
          <a:noFill/>
          <a:ln cap="flat" cmpd="sng" w="76200">
            <a:solidFill>
              <a:schemeClr val="accent1"/>
            </a:solidFill>
            <a:prstDash val="solid"/>
            <a:round/>
            <a:headEnd len="med" w="med" type="none"/>
            <a:tailEnd len="med" w="med" type="none"/>
          </a:ln>
        </p:spPr>
      </p:cxnSp>
      <p:pic>
        <p:nvPicPr>
          <p:cNvPr id="298" name="Google Shape;298;p32"/>
          <p:cNvPicPr preferRelativeResize="0"/>
          <p:nvPr/>
        </p:nvPicPr>
        <p:blipFill>
          <a:blip r:embed="rId3">
            <a:alphaModFix/>
          </a:blip>
          <a:stretch>
            <a:fillRect/>
          </a:stretch>
        </p:blipFill>
        <p:spPr>
          <a:xfrm rot="1109512">
            <a:off x="675483" y="1894638"/>
            <a:ext cx="1233514" cy="2589975"/>
          </a:xfrm>
          <a:prstGeom prst="rect">
            <a:avLst/>
          </a:prstGeom>
          <a:noFill/>
          <a:ln>
            <a:noFill/>
          </a:ln>
        </p:spPr>
      </p:pic>
      <p:pic>
        <p:nvPicPr>
          <p:cNvPr id="299" name="Google Shape;299;p32"/>
          <p:cNvPicPr preferRelativeResize="0"/>
          <p:nvPr/>
        </p:nvPicPr>
        <p:blipFill>
          <a:blip r:embed="rId4">
            <a:alphaModFix/>
          </a:blip>
          <a:stretch>
            <a:fillRect/>
          </a:stretch>
        </p:blipFill>
        <p:spPr>
          <a:xfrm rot="-776695">
            <a:off x="739836" y="3733309"/>
            <a:ext cx="1492526" cy="866965"/>
          </a:xfrm>
          <a:prstGeom prst="rect">
            <a:avLst/>
          </a:prstGeom>
          <a:noFill/>
          <a:ln>
            <a:noFill/>
          </a:ln>
        </p:spPr>
      </p:pic>
      <p:pic>
        <p:nvPicPr>
          <p:cNvPr id="300" name="Google Shape;300;p32"/>
          <p:cNvPicPr preferRelativeResize="0"/>
          <p:nvPr/>
        </p:nvPicPr>
        <p:blipFill>
          <a:blip r:embed="rId5">
            <a:alphaModFix/>
          </a:blip>
          <a:stretch>
            <a:fillRect/>
          </a:stretch>
        </p:blipFill>
        <p:spPr>
          <a:xfrm rot="-2699985">
            <a:off x="1161200" y="4149260"/>
            <a:ext cx="778525" cy="643052"/>
          </a:xfrm>
          <a:prstGeom prst="rect">
            <a:avLst/>
          </a:prstGeom>
          <a:noFill/>
          <a:ln>
            <a:noFill/>
          </a:ln>
        </p:spPr>
      </p:pic>
      <p:sp>
        <p:nvSpPr>
          <p:cNvPr id="301" name="Google Shape;301;p32"/>
          <p:cNvSpPr txBox="1"/>
          <p:nvPr>
            <p:ph idx="4294967295" type="subTitle"/>
          </p:nvPr>
        </p:nvSpPr>
        <p:spPr>
          <a:xfrm>
            <a:off x="2167800" y="1563375"/>
            <a:ext cx="6179700" cy="297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2700"/>
              <a:t>PT NUSANTARA CORPS TBK bekerja sama dengan para petani pilihan yang terpercaya untuk memperoleh hasil perkebunan berupa buah-buahan dan sayur-sayuran.</a:t>
            </a:r>
            <a:endParaRPr sz="2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type="ctrTitle"/>
          </p:nvPr>
        </p:nvSpPr>
        <p:spPr>
          <a:xfrm>
            <a:off x="615225" y="477125"/>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MENGOLAH </a:t>
            </a:r>
            <a:endParaRPr/>
          </a:p>
          <a:p>
            <a:pPr indent="0" lvl="0" marL="0" rtl="0" algn="l">
              <a:spcBef>
                <a:spcPts val="0"/>
              </a:spcBef>
              <a:spcAft>
                <a:spcPts val="0"/>
              </a:spcAft>
              <a:buNone/>
            </a:pPr>
            <a:r>
              <a:rPr lang="en"/>
              <a:t>PRODUK</a:t>
            </a:r>
            <a:endParaRPr/>
          </a:p>
        </p:txBody>
      </p:sp>
      <p:cxnSp>
        <p:nvCxnSpPr>
          <p:cNvPr id="307" name="Google Shape;307;p33"/>
          <p:cNvCxnSpPr/>
          <p:nvPr/>
        </p:nvCxnSpPr>
        <p:spPr>
          <a:xfrm>
            <a:off x="2814203" y="695425"/>
            <a:ext cx="6403200" cy="0"/>
          </a:xfrm>
          <a:prstGeom prst="straightConnector1">
            <a:avLst/>
          </a:prstGeom>
          <a:noFill/>
          <a:ln cap="flat" cmpd="sng" w="76200">
            <a:solidFill>
              <a:schemeClr val="accent1"/>
            </a:solidFill>
            <a:prstDash val="solid"/>
            <a:round/>
            <a:headEnd len="med" w="med" type="none"/>
            <a:tailEnd len="med" w="med" type="none"/>
          </a:ln>
        </p:spPr>
      </p:cxnSp>
      <p:pic>
        <p:nvPicPr>
          <p:cNvPr id="308" name="Google Shape;308;p33"/>
          <p:cNvPicPr preferRelativeResize="0"/>
          <p:nvPr/>
        </p:nvPicPr>
        <p:blipFill>
          <a:blip r:embed="rId3">
            <a:alphaModFix/>
          </a:blip>
          <a:stretch>
            <a:fillRect/>
          </a:stretch>
        </p:blipFill>
        <p:spPr>
          <a:xfrm rot="3307192">
            <a:off x="2461450" y="4380313"/>
            <a:ext cx="1711161" cy="1669425"/>
          </a:xfrm>
          <a:prstGeom prst="rect">
            <a:avLst/>
          </a:prstGeom>
          <a:noFill/>
          <a:ln>
            <a:noFill/>
          </a:ln>
        </p:spPr>
      </p:pic>
      <p:pic>
        <p:nvPicPr>
          <p:cNvPr id="309" name="Google Shape;309;p33"/>
          <p:cNvPicPr preferRelativeResize="0"/>
          <p:nvPr/>
        </p:nvPicPr>
        <p:blipFill>
          <a:blip r:embed="rId4">
            <a:alphaModFix/>
          </a:blip>
          <a:stretch>
            <a:fillRect/>
          </a:stretch>
        </p:blipFill>
        <p:spPr>
          <a:xfrm rot="-5613130">
            <a:off x="1206202" y="4072933"/>
            <a:ext cx="1651423" cy="1810986"/>
          </a:xfrm>
          <a:prstGeom prst="rect">
            <a:avLst/>
          </a:prstGeom>
          <a:noFill/>
          <a:ln>
            <a:noFill/>
          </a:ln>
        </p:spPr>
      </p:pic>
      <p:pic>
        <p:nvPicPr>
          <p:cNvPr id="310" name="Google Shape;310;p33"/>
          <p:cNvPicPr preferRelativeResize="0"/>
          <p:nvPr/>
        </p:nvPicPr>
        <p:blipFill>
          <a:blip r:embed="rId5">
            <a:alphaModFix/>
          </a:blip>
          <a:stretch>
            <a:fillRect/>
          </a:stretch>
        </p:blipFill>
        <p:spPr>
          <a:xfrm rot="5624885">
            <a:off x="-349403" y="3567108"/>
            <a:ext cx="2138783" cy="2114035"/>
          </a:xfrm>
          <a:prstGeom prst="rect">
            <a:avLst/>
          </a:prstGeom>
          <a:noFill/>
          <a:ln>
            <a:noFill/>
          </a:ln>
        </p:spPr>
      </p:pic>
      <p:pic>
        <p:nvPicPr>
          <p:cNvPr id="311" name="Google Shape;311;p33"/>
          <p:cNvPicPr preferRelativeResize="0"/>
          <p:nvPr/>
        </p:nvPicPr>
        <p:blipFill>
          <a:blip r:embed="rId6">
            <a:alphaModFix/>
          </a:blip>
          <a:stretch>
            <a:fillRect/>
          </a:stretch>
        </p:blipFill>
        <p:spPr>
          <a:xfrm>
            <a:off x="7997790" y="3727450"/>
            <a:ext cx="1705110" cy="1935725"/>
          </a:xfrm>
          <a:prstGeom prst="rect">
            <a:avLst/>
          </a:prstGeom>
          <a:noFill/>
          <a:ln>
            <a:noFill/>
          </a:ln>
        </p:spPr>
      </p:pic>
      <p:sp>
        <p:nvSpPr>
          <p:cNvPr id="312" name="Google Shape;312;p33"/>
          <p:cNvSpPr txBox="1"/>
          <p:nvPr>
            <p:ph idx="4" type="subTitle"/>
          </p:nvPr>
        </p:nvSpPr>
        <p:spPr>
          <a:xfrm>
            <a:off x="615225" y="1382625"/>
            <a:ext cx="8091300" cy="2358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900"/>
              <a:t>Hasil dari perkebunan tadi diolah kembali dengan cara melakukan cuci bersih produk dan melakukan pensortiran antara produk yang memiliki kualitas baik dengan produk yang memiliki kualitas yang buruk.</a:t>
            </a:r>
            <a:endParaRPr sz="2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ctrTitle"/>
          </p:nvPr>
        </p:nvSpPr>
        <p:spPr>
          <a:xfrm>
            <a:off x="615225" y="6659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PROSES </a:t>
            </a:r>
            <a:endParaRPr/>
          </a:p>
          <a:p>
            <a:pPr indent="0" lvl="0" marL="0" rtl="0" algn="l">
              <a:spcBef>
                <a:spcPts val="0"/>
              </a:spcBef>
              <a:spcAft>
                <a:spcPts val="0"/>
              </a:spcAft>
              <a:buNone/>
            </a:pPr>
            <a:r>
              <a:rPr lang="en"/>
              <a:t>PENGEMASAN</a:t>
            </a:r>
            <a:endParaRPr/>
          </a:p>
        </p:txBody>
      </p:sp>
      <p:cxnSp>
        <p:nvCxnSpPr>
          <p:cNvPr id="318" name="Google Shape;318;p34"/>
          <p:cNvCxnSpPr/>
          <p:nvPr/>
        </p:nvCxnSpPr>
        <p:spPr>
          <a:xfrm>
            <a:off x="2911328" y="695425"/>
            <a:ext cx="6249000" cy="0"/>
          </a:xfrm>
          <a:prstGeom prst="straightConnector1">
            <a:avLst/>
          </a:prstGeom>
          <a:noFill/>
          <a:ln cap="flat" cmpd="sng" w="76200">
            <a:solidFill>
              <a:schemeClr val="accent1"/>
            </a:solidFill>
            <a:prstDash val="solid"/>
            <a:round/>
            <a:headEnd len="med" w="med" type="none"/>
            <a:tailEnd len="med" w="med" type="none"/>
          </a:ln>
        </p:spPr>
      </p:cxnSp>
      <p:pic>
        <p:nvPicPr>
          <p:cNvPr id="319" name="Google Shape;319;p34"/>
          <p:cNvPicPr preferRelativeResize="0"/>
          <p:nvPr/>
        </p:nvPicPr>
        <p:blipFill>
          <a:blip r:embed="rId3">
            <a:alphaModFix/>
          </a:blip>
          <a:stretch>
            <a:fillRect/>
          </a:stretch>
        </p:blipFill>
        <p:spPr>
          <a:xfrm flipH="1" rot="-10404479">
            <a:off x="7676542" y="1966554"/>
            <a:ext cx="2188661" cy="3458493"/>
          </a:xfrm>
          <a:prstGeom prst="rect">
            <a:avLst/>
          </a:prstGeom>
          <a:noFill/>
          <a:ln>
            <a:noFill/>
          </a:ln>
        </p:spPr>
      </p:pic>
      <p:pic>
        <p:nvPicPr>
          <p:cNvPr id="320" name="Google Shape;320;p34"/>
          <p:cNvPicPr preferRelativeResize="0"/>
          <p:nvPr/>
        </p:nvPicPr>
        <p:blipFill>
          <a:blip r:embed="rId4">
            <a:alphaModFix/>
          </a:blip>
          <a:stretch>
            <a:fillRect/>
          </a:stretch>
        </p:blipFill>
        <p:spPr>
          <a:xfrm>
            <a:off x="-289396" y="3606488"/>
            <a:ext cx="1215614" cy="1380034"/>
          </a:xfrm>
          <a:prstGeom prst="rect">
            <a:avLst/>
          </a:prstGeom>
          <a:noFill/>
          <a:ln>
            <a:noFill/>
          </a:ln>
        </p:spPr>
      </p:pic>
      <p:pic>
        <p:nvPicPr>
          <p:cNvPr id="321" name="Google Shape;321;p34"/>
          <p:cNvPicPr preferRelativeResize="0"/>
          <p:nvPr/>
        </p:nvPicPr>
        <p:blipFill>
          <a:blip r:embed="rId5">
            <a:alphaModFix/>
          </a:blip>
          <a:stretch>
            <a:fillRect/>
          </a:stretch>
        </p:blipFill>
        <p:spPr>
          <a:xfrm flipH="1" rot="250556">
            <a:off x="7358557" y="3626619"/>
            <a:ext cx="2738973" cy="2707274"/>
          </a:xfrm>
          <a:prstGeom prst="rect">
            <a:avLst/>
          </a:prstGeom>
          <a:noFill/>
          <a:ln>
            <a:noFill/>
          </a:ln>
        </p:spPr>
      </p:pic>
      <p:pic>
        <p:nvPicPr>
          <p:cNvPr id="322" name="Google Shape;322;p34"/>
          <p:cNvPicPr preferRelativeResize="0"/>
          <p:nvPr/>
        </p:nvPicPr>
        <p:blipFill>
          <a:blip r:embed="rId6">
            <a:alphaModFix/>
          </a:blip>
          <a:stretch>
            <a:fillRect/>
          </a:stretch>
        </p:blipFill>
        <p:spPr>
          <a:xfrm flipH="1" rot="-10404479">
            <a:off x="7074884" y="4287032"/>
            <a:ext cx="1276287" cy="1151844"/>
          </a:xfrm>
          <a:prstGeom prst="rect">
            <a:avLst/>
          </a:prstGeom>
          <a:noFill/>
          <a:ln>
            <a:noFill/>
          </a:ln>
        </p:spPr>
      </p:pic>
      <p:sp>
        <p:nvSpPr>
          <p:cNvPr id="323" name="Google Shape;323;p34"/>
          <p:cNvSpPr txBox="1"/>
          <p:nvPr>
            <p:ph idx="4294967295" type="subTitle"/>
          </p:nvPr>
        </p:nvSpPr>
        <p:spPr>
          <a:xfrm>
            <a:off x="720000" y="1569400"/>
            <a:ext cx="6851700" cy="1961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2300"/>
              <a:t>Setelah produk tersebut lulus masa pensortiran maka produk siap untuk dikemas. Pengemasan dilakukan oleh tenaga kerja manusia secara tepat dan rapi sesuai dengan besaran be</a:t>
            </a:r>
            <a:r>
              <a:rPr lang="en" sz="2300"/>
              <a:t>rat bersih</a:t>
            </a:r>
            <a:r>
              <a:rPr lang="en" sz="2300"/>
              <a:t> masing masing produk</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PROSES DISTRIBUSI</a:t>
            </a:r>
            <a:endParaRPr/>
          </a:p>
        </p:txBody>
      </p:sp>
      <p:sp>
        <p:nvSpPr>
          <p:cNvPr id="329" name="Google Shape;329;p35"/>
          <p:cNvSpPr/>
          <p:nvPr/>
        </p:nvSpPr>
        <p:spPr>
          <a:xfrm>
            <a:off x="815751" y="2431600"/>
            <a:ext cx="2133600" cy="21336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35"/>
          <p:cNvPicPr preferRelativeResize="0"/>
          <p:nvPr/>
        </p:nvPicPr>
        <p:blipFill>
          <a:blip r:embed="rId3">
            <a:alphaModFix/>
          </a:blip>
          <a:stretch>
            <a:fillRect/>
          </a:stretch>
        </p:blipFill>
        <p:spPr>
          <a:xfrm rot="2322379">
            <a:off x="820397" y="2153283"/>
            <a:ext cx="1765801" cy="1781719"/>
          </a:xfrm>
          <a:prstGeom prst="rect">
            <a:avLst/>
          </a:prstGeom>
          <a:noFill/>
          <a:ln>
            <a:noFill/>
          </a:ln>
        </p:spPr>
      </p:pic>
      <p:cxnSp>
        <p:nvCxnSpPr>
          <p:cNvPr id="331" name="Google Shape;331;p35"/>
          <p:cNvCxnSpPr/>
          <p:nvPr/>
        </p:nvCxnSpPr>
        <p:spPr>
          <a:xfrm>
            <a:off x="4556433" y="695425"/>
            <a:ext cx="4686000" cy="0"/>
          </a:xfrm>
          <a:prstGeom prst="straightConnector1">
            <a:avLst/>
          </a:prstGeom>
          <a:noFill/>
          <a:ln cap="flat" cmpd="sng" w="76200">
            <a:solidFill>
              <a:schemeClr val="accent1"/>
            </a:solidFill>
            <a:prstDash val="solid"/>
            <a:round/>
            <a:headEnd len="med" w="med" type="none"/>
            <a:tailEnd len="med" w="med" type="none"/>
          </a:ln>
        </p:spPr>
      </p:cxnSp>
      <p:pic>
        <p:nvPicPr>
          <p:cNvPr id="332" name="Google Shape;332;p35"/>
          <p:cNvPicPr preferRelativeResize="0"/>
          <p:nvPr/>
        </p:nvPicPr>
        <p:blipFill>
          <a:blip r:embed="rId4">
            <a:alphaModFix/>
          </a:blip>
          <a:stretch>
            <a:fillRect/>
          </a:stretch>
        </p:blipFill>
        <p:spPr>
          <a:xfrm rot="2256189">
            <a:off x="1897549" y="2892637"/>
            <a:ext cx="928526" cy="959625"/>
          </a:xfrm>
          <a:prstGeom prst="rect">
            <a:avLst/>
          </a:prstGeom>
          <a:noFill/>
          <a:ln>
            <a:noFill/>
          </a:ln>
        </p:spPr>
      </p:pic>
      <p:pic>
        <p:nvPicPr>
          <p:cNvPr id="333" name="Google Shape;333;p35"/>
          <p:cNvPicPr preferRelativeResize="0"/>
          <p:nvPr/>
        </p:nvPicPr>
        <p:blipFill>
          <a:blip r:embed="rId5">
            <a:alphaModFix/>
          </a:blip>
          <a:stretch>
            <a:fillRect/>
          </a:stretch>
        </p:blipFill>
        <p:spPr>
          <a:xfrm>
            <a:off x="1155929" y="3041900"/>
            <a:ext cx="1251202" cy="1476152"/>
          </a:xfrm>
          <a:prstGeom prst="rect">
            <a:avLst/>
          </a:prstGeom>
          <a:noFill/>
          <a:ln>
            <a:noFill/>
          </a:ln>
        </p:spPr>
      </p:pic>
      <p:sp>
        <p:nvSpPr>
          <p:cNvPr id="334" name="Google Shape;334;p35"/>
          <p:cNvSpPr txBox="1"/>
          <p:nvPr>
            <p:ph idx="4" type="subTitle"/>
          </p:nvPr>
        </p:nvSpPr>
        <p:spPr>
          <a:xfrm>
            <a:off x="3187275" y="1055800"/>
            <a:ext cx="5403600" cy="3509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400"/>
              <a:t>Produk disimpan didalam gudang penyimpanan dengan suhu rendah agar produk tidak cepat busuk dan masih terjaga k</a:t>
            </a:r>
            <a:r>
              <a:rPr lang="en" sz="2400"/>
              <a:t>ualitasnya</a:t>
            </a:r>
            <a:r>
              <a:rPr lang="en" sz="2400"/>
              <a:t>. Produk akan didistribusikan ke minimarket, supermarket dan pasar tradisional terdekat sehingga kualitas masih akan tetap terjamin kesegarannya.</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6"/>
          <p:cNvSpPr txBox="1"/>
          <p:nvPr>
            <p:ph type="ctrTitle"/>
          </p:nvPr>
        </p:nvSpPr>
        <p:spPr>
          <a:xfrm>
            <a:off x="155125" y="333475"/>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PENJUALAN PRODUK DI PASAR</a:t>
            </a:r>
            <a:endParaRPr/>
          </a:p>
        </p:txBody>
      </p:sp>
      <p:cxnSp>
        <p:nvCxnSpPr>
          <p:cNvPr id="340" name="Google Shape;340;p36"/>
          <p:cNvCxnSpPr/>
          <p:nvPr/>
        </p:nvCxnSpPr>
        <p:spPr>
          <a:xfrm>
            <a:off x="4836800" y="695425"/>
            <a:ext cx="4355700" cy="0"/>
          </a:xfrm>
          <a:prstGeom prst="straightConnector1">
            <a:avLst/>
          </a:prstGeom>
          <a:noFill/>
          <a:ln cap="flat" cmpd="sng" w="76200">
            <a:solidFill>
              <a:schemeClr val="accent1"/>
            </a:solidFill>
            <a:prstDash val="solid"/>
            <a:round/>
            <a:headEnd len="med" w="med" type="none"/>
            <a:tailEnd len="med" w="med" type="none"/>
          </a:ln>
        </p:spPr>
      </p:cxnSp>
      <p:pic>
        <p:nvPicPr>
          <p:cNvPr id="341" name="Google Shape;341;p36"/>
          <p:cNvPicPr preferRelativeResize="0"/>
          <p:nvPr/>
        </p:nvPicPr>
        <p:blipFill>
          <a:blip r:embed="rId3">
            <a:alphaModFix/>
          </a:blip>
          <a:stretch>
            <a:fillRect/>
          </a:stretch>
        </p:blipFill>
        <p:spPr>
          <a:xfrm>
            <a:off x="8065602" y="358975"/>
            <a:ext cx="1641524" cy="1041403"/>
          </a:xfrm>
          <a:prstGeom prst="rect">
            <a:avLst/>
          </a:prstGeom>
          <a:noFill/>
          <a:ln>
            <a:noFill/>
          </a:ln>
        </p:spPr>
      </p:pic>
      <p:pic>
        <p:nvPicPr>
          <p:cNvPr id="342" name="Google Shape;342;p36"/>
          <p:cNvPicPr preferRelativeResize="0"/>
          <p:nvPr/>
        </p:nvPicPr>
        <p:blipFill>
          <a:blip r:embed="rId4">
            <a:alphaModFix/>
          </a:blip>
          <a:stretch>
            <a:fillRect/>
          </a:stretch>
        </p:blipFill>
        <p:spPr>
          <a:xfrm>
            <a:off x="8212825" y="358975"/>
            <a:ext cx="1696964" cy="1763251"/>
          </a:xfrm>
          <a:prstGeom prst="rect">
            <a:avLst/>
          </a:prstGeom>
          <a:noFill/>
          <a:ln>
            <a:noFill/>
          </a:ln>
        </p:spPr>
      </p:pic>
      <p:sp>
        <p:nvSpPr>
          <p:cNvPr id="343" name="Google Shape;343;p36"/>
          <p:cNvSpPr txBox="1"/>
          <p:nvPr>
            <p:ph idx="4294967295" type="subTitle"/>
          </p:nvPr>
        </p:nvSpPr>
        <p:spPr>
          <a:xfrm>
            <a:off x="313825" y="1167100"/>
            <a:ext cx="7659900" cy="371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800"/>
              <a:t>Setelah proses pendistribusian selesai maka produk telah tersedia pada minimarket, supermarket dan pasar tradisional.</a:t>
            </a:r>
            <a:endParaRPr sz="3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7"/>
          <p:cNvPicPr preferRelativeResize="0"/>
          <p:nvPr/>
        </p:nvPicPr>
        <p:blipFill>
          <a:blip r:embed="rId3">
            <a:alphaModFix/>
          </a:blip>
          <a:stretch>
            <a:fillRect/>
          </a:stretch>
        </p:blipFill>
        <p:spPr>
          <a:xfrm>
            <a:off x="7064484" y="3166276"/>
            <a:ext cx="2225666" cy="2625849"/>
          </a:xfrm>
          <a:prstGeom prst="rect">
            <a:avLst/>
          </a:prstGeom>
          <a:noFill/>
          <a:ln>
            <a:noFill/>
          </a:ln>
        </p:spPr>
      </p:pic>
      <p:pic>
        <p:nvPicPr>
          <p:cNvPr id="349" name="Google Shape;349;p37"/>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350" name="Google Shape;350;p37"/>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351" name="Google Shape;351;p37"/>
          <p:cNvPicPr preferRelativeResize="0"/>
          <p:nvPr/>
        </p:nvPicPr>
        <p:blipFill>
          <a:blip r:embed="rId6">
            <a:alphaModFix/>
          </a:blip>
          <a:stretch>
            <a:fillRect/>
          </a:stretch>
        </p:blipFill>
        <p:spPr>
          <a:xfrm>
            <a:off x="4753813" y="3662024"/>
            <a:ext cx="1162152" cy="1863781"/>
          </a:xfrm>
          <a:prstGeom prst="rect">
            <a:avLst/>
          </a:prstGeom>
          <a:noFill/>
          <a:ln>
            <a:noFill/>
          </a:ln>
        </p:spPr>
      </p:pic>
      <p:pic>
        <p:nvPicPr>
          <p:cNvPr id="352" name="Google Shape;352;p37"/>
          <p:cNvPicPr preferRelativeResize="0"/>
          <p:nvPr/>
        </p:nvPicPr>
        <p:blipFill>
          <a:blip r:embed="rId7">
            <a:alphaModFix/>
          </a:blip>
          <a:stretch>
            <a:fillRect/>
          </a:stretch>
        </p:blipFill>
        <p:spPr>
          <a:xfrm>
            <a:off x="767774" y="3662019"/>
            <a:ext cx="2183811" cy="1506299"/>
          </a:xfrm>
          <a:prstGeom prst="rect">
            <a:avLst/>
          </a:prstGeom>
          <a:noFill/>
          <a:ln>
            <a:noFill/>
          </a:ln>
        </p:spPr>
      </p:pic>
      <p:pic>
        <p:nvPicPr>
          <p:cNvPr id="353" name="Google Shape;353;p37"/>
          <p:cNvPicPr preferRelativeResize="0"/>
          <p:nvPr/>
        </p:nvPicPr>
        <p:blipFill>
          <a:blip r:embed="rId8">
            <a:alphaModFix/>
          </a:blip>
          <a:stretch>
            <a:fillRect/>
          </a:stretch>
        </p:blipFill>
        <p:spPr>
          <a:xfrm>
            <a:off x="5695525" y="4082722"/>
            <a:ext cx="1578277" cy="1171677"/>
          </a:xfrm>
          <a:prstGeom prst="rect">
            <a:avLst/>
          </a:prstGeom>
          <a:noFill/>
          <a:ln>
            <a:noFill/>
          </a:ln>
        </p:spPr>
      </p:pic>
      <p:pic>
        <p:nvPicPr>
          <p:cNvPr id="354" name="Google Shape;354;p37"/>
          <p:cNvPicPr preferRelativeResize="0"/>
          <p:nvPr/>
        </p:nvPicPr>
        <p:blipFill>
          <a:blip r:embed="rId9">
            <a:alphaModFix/>
          </a:blip>
          <a:stretch>
            <a:fillRect/>
          </a:stretch>
        </p:blipFill>
        <p:spPr>
          <a:xfrm>
            <a:off x="-103950" y="3960528"/>
            <a:ext cx="1162154" cy="1523179"/>
          </a:xfrm>
          <a:prstGeom prst="rect">
            <a:avLst/>
          </a:prstGeom>
          <a:noFill/>
          <a:ln>
            <a:noFill/>
          </a:ln>
        </p:spPr>
      </p:pic>
      <p:sp>
        <p:nvSpPr>
          <p:cNvPr id="355" name="Google Shape;355;p37"/>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05</a:t>
            </a:r>
            <a:endParaRPr sz="4000"/>
          </a:p>
        </p:txBody>
      </p:sp>
      <p:sp>
        <p:nvSpPr>
          <p:cNvPr id="356" name="Google Shape;356;p37"/>
          <p:cNvSpPr txBox="1"/>
          <p:nvPr/>
        </p:nvSpPr>
        <p:spPr>
          <a:xfrm>
            <a:off x="1812500" y="1893550"/>
            <a:ext cx="57345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accent2"/>
                </a:solidFill>
                <a:latin typeface="La Belle Aurore"/>
                <a:ea typeface="La Belle Aurore"/>
                <a:cs typeface="La Belle Aurore"/>
                <a:sym typeface="La Belle Aurore"/>
              </a:rPr>
              <a:t>Penerapan ERP dalam Perusahaan</a:t>
            </a:r>
            <a:endParaRPr b="1" sz="5000">
              <a:solidFill>
                <a:schemeClr val="accent2"/>
              </a:solidFill>
              <a:latin typeface="La Belle Aurore"/>
              <a:ea typeface="La Belle Aurore"/>
              <a:cs typeface="La Belle Aurore"/>
              <a:sym typeface="La Belle Aurore"/>
            </a:endParaRPr>
          </a:p>
        </p:txBody>
      </p:sp>
      <p:cxnSp>
        <p:nvCxnSpPr>
          <p:cNvPr id="357" name="Google Shape;357;p37"/>
          <p:cNvCxnSpPr/>
          <p:nvPr/>
        </p:nvCxnSpPr>
        <p:spPr>
          <a:xfrm>
            <a:off x="2417300" y="1893550"/>
            <a:ext cx="45249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p:nvPr/>
        </p:nvSpPr>
        <p:spPr>
          <a:xfrm>
            <a:off x="6548650" y="2164300"/>
            <a:ext cx="1804800" cy="2858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4629275" y="1141500"/>
            <a:ext cx="1804800" cy="3041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790550" y="1141500"/>
            <a:ext cx="1804800" cy="3041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2709925" y="2164250"/>
            <a:ext cx="1804800" cy="2858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Modul ERP</a:t>
            </a:r>
            <a:endParaRPr/>
          </a:p>
        </p:txBody>
      </p:sp>
      <p:sp>
        <p:nvSpPr>
          <p:cNvPr id="367" name="Google Shape;367;p38"/>
          <p:cNvSpPr txBox="1"/>
          <p:nvPr>
            <p:ph idx="2" type="ctrTitle"/>
          </p:nvPr>
        </p:nvSpPr>
        <p:spPr>
          <a:xfrm>
            <a:off x="810050" y="1141495"/>
            <a:ext cx="1765800" cy="3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2"/>
                </a:solidFill>
              </a:rPr>
              <a:t>Sales Modules</a:t>
            </a:r>
            <a:endParaRPr i="1">
              <a:solidFill>
                <a:schemeClr val="accent2"/>
              </a:solidFill>
            </a:endParaRPr>
          </a:p>
        </p:txBody>
      </p:sp>
      <p:sp>
        <p:nvSpPr>
          <p:cNvPr id="368" name="Google Shape;368;p38"/>
          <p:cNvSpPr txBox="1"/>
          <p:nvPr>
            <p:ph idx="1" type="subTitle"/>
          </p:nvPr>
        </p:nvSpPr>
        <p:spPr>
          <a:xfrm>
            <a:off x="777575" y="1557289"/>
            <a:ext cx="1804800" cy="168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Modul yang memudahkan PT. Nusantara Crops Tbk dalam mengelola dan mengkategorikan pesanan dari pelanggan pada sistem terintegrasi, sehingga perusahaan dapat terus memantau siklus penjualan produk</a:t>
            </a:r>
            <a:endParaRPr sz="1200"/>
          </a:p>
        </p:txBody>
      </p:sp>
      <p:sp>
        <p:nvSpPr>
          <p:cNvPr id="369" name="Google Shape;369;p38"/>
          <p:cNvSpPr txBox="1"/>
          <p:nvPr>
            <p:ph idx="3" type="ctrTitle"/>
          </p:nvPr>
        </p:nvSpPr>
        <p:spPr>
          <a:xfrm>
            <a:off x="2722921" y="2531538"/>
            <a:ext cx="17658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2"/>
                </a:solidFill>
              </a:rPr>
              <a:t>Inventory Modules</a:t>
            </a:r>
            <a:endParaRPr i="1">
              <a:solidFill>
                <a:schemeClr val="accent2"/>
              </a:solidFill>
            </a:endParaRPr>
          </a:p>
        </p:txBody>
      </p:sp>
      <p:sp>
        <p:nvSpPr>
          <p:cNvPr id="370" name="Google Shape;370;p38"/>
          <p:cNvSpPr txBox="1"/>
          <p:nvPr>
            <p:ph idx="4" type="subTitle"/>
          </p:nvPr>
        </p:nvSpPr>
        <p:spPr>
          <a:xfrm>
            <a:off x="2713150" y="2905559"/>
            <a:ext cx="1804800" cy="13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Modul yang memudahkan PT Nusantara Crops Tbk dalam melakukan pengelolaan </a:t>
            </a:r>
            <a:r>
              <a:rPr i="1" lang="en" sz="1200"/>
              <a:t>multi-warehouse </a:t>
            </a:r>
            <a:r>
              <a:rPr lang="en" sz="1200"/>
              <a:t>untuk penyimpanan stok produk pada gudang  perusahaan menjadi terorganisir</a:t>
            </a:r>
            <a:endParaRPr sz="1200"/>
          </a:p>
        </p:txBody>
      </p:sp>
      <p:sp>
        <p:nvSpPr>
          <p:cNvPr id="371" name="Google Shape;371;p38"/>
          <p:cNvSpPr txBox="1"/>
          <p:nvPr>
            <p:ph idx="5" type="ctrTitle"/>
          </p:nvPr>
        </p:nvSpPr>
        <p:spPr>
          <a:xfrm>
            <a:off x="4510275" y="1126713"/>
            <a:ext cx="20850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2"/>
                </a:solidFill>
              </a:rPr>
              <a:t>Purchase</a:t>
            </a:r>
            <a:r>
              <a:rPr i="1" lang="en">
                <a:solidFill>
                  <a:schemeClr val="accent2"/>
                </a:solidFill>
              </a:rPr>
              <a:t> </a:t>
            </a:r>
            <a:endParaRPr i="1">
              <a:solidFill>
                <a:schemeClr val="accent2"/>
              </a:solidFill>
            </a:endParaRPr>
          </a:p>
          <a:p>
            <a:pPr indent="0" lvl="0" marL="0" rtl="0" algn="ctr">
              <a:spcBef>
                <a:spcPts val="0"/>
              </a:spcBef>
              <a:spcAft>
                <a:spcPts val="0"/>
              </a:spcAft>
              <a:buNone/>
            </a:pPr>
            <a:r>
              <a:rPr i="1" lang="en">
                <a:solidFill>
                  <a:schemeClr val="accent2"/>
                </a:solidFill>
              </a:rPr>
              <a:t>Modules</a:t>
            </a:r>
            <a:endParaRPr i="1">
              <a:solidFill>
                <a:schemeClr val="accent2"/>
              </a:solidFill>
            </a:endParaRPr>
          </a:p>
        </p:txBody>
      </p:sp>
      <p:sp>
        <p:nvSpPr>
          <p:cNvPr id="372" name="Google Shape;372;p38"/>
          <p:cNvSpPr txBox="1"/>
          <p:nvPr>
            <p:ph idx="6" type="subTitle"/>
          </p:nvPr>
        </p:nvSpPr>
        <p:spPr>
          <a:xfrm>
            <a:off x="4629275" y="1753952"/>
            <a:ext cx="1804800" cy="196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Modul yang memudahkan PT Nusantara Crops Tbk dalam melakukan penawaran dan pembelian produk, syang berupa hasil tani dan kebun dari supplier dengan menggunakan sistem tender</a:t>
            </a:r>
            <a:endParaRPr sz="1200"/>
          </a:p>
        </p:txBody>
      </p:sp>
      <p:sp>
        <p:nvSpPr>
          <p:cNvPr id="373" name="Google Shape;373;p38"/>
          <p:cNvSpPr txBox="1"/>
          <p:nvPr>
            <p:ph idx="7" type="ctrTitle"/>
          </p:nvPr>
        </p:nvSpPr>
        <p:spPr>
          <a:xfrm>
            <a:off x="6574617" y="2531538"/>
            <a:ext cx="17658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2"/>
                </a:solidFill>
              </a:rPr>
              <a:t>Accounting Modules</a:t>
            </a:r>
            <a:endParaRPr i="1">
              <a:solidFill>
                <a:schemeClr val="accent2"/>
              </a:solidFill>
            </a:endParaRPr>
          </a:p>
        </p:txBody>
      </p:sp>
      <p:sp>
        <p:nvSpPr>
          <p:cNvPr id="374" name="Google Shape;374;p38"/>
          <p:cNvSpPr txBox="1"/>
          <p:nvPr>
            <p:ph idx="8" type="subTitle"/>
          </p:nvPr>
        </p:nvSpPr>
        <p:spPr>
          <a:xfrm>
            <a:off x="6545403" y="3070688"/>
            <a:ext cx="1804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t>Modul yang memungkinkan PT Nusantara Crops TBK dalam mengelola, membuat pembukuan, dan laporan berdasarkan data atau informasi terkait keuangan perusahaan</a:t>
            </a:r>
            <a:endParaRPr sz="1200"/>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p:txBody>
      </p:sp>
      <p:cxnSp>
        <p:nvCxnSpPr>
          <p:cNvPr id="375" name="Google Shape;375;p38"/>
          <p:cNvCxnSpPr/>
          <p:nvPr/>
        </p:nvCxnSpPr>
        <p:spPr>
          <a:xfrm>
            <a:off x="4188850" y="695425"/>
            <a:ext cx="4966200" cy="0"/>
          </a:xfrm>
          <a:prstGeom prst="straightConnector1">
            <a:avLst/>
          </a:prstGeom>
          <a:noFill/>
          <a:ln cap="flat" cmpd="sng" w="76200">
            <a:solidFill>
              <a:schemeClr val="accent1"/>
            </a:solidFill>
            <a:prstDash val="solid"/>
            <a:round/>
            <a:headEnd len="med" w="med" type="none"/>
            <a:tailEnd len="med" w="med" type="none"/>
          </a:ln>
        </p:spPr>
      </p:cxnSp>
      <p:pic>
        <p:nvPicPr>
          <p:cNvPr id="376" name="Google Shape;376;p38"/>
          <p:cNvPicPr preferRelativeResize="0"/>
          <p:nvPr/>
        </p:nvPicPr>
        <p:blipFill>
          <a:blip r:embed="rId3">
            <a:alphaModFix/>
          </a:blip>
          <a:stretch>
            <a:fillRect/>
          </a:stretch>
        </p:blipFill>
        <p:spPr>
          <a:xfrm>
            <a:off x="7009675" y="1768903"/>
            <a:ext cx="845026" cy="762649"/>
          </a:xfrm>
          <a:prstGeom prst="rect">
            <a:avLst/>
          </a:prstGeom>
          <a:noFill/>
          <a:ln>
            <a:noFill/>
          </a:ln>
        </p:spPr>
      </p:pic>
      <p:pic>
        <p:nvPicPr>
          <p:cNvPr id="377" name="Google Shape;377;p38"/>
          <p:cNvPicPr preferRelativeResize="0"/>
          <p:nvPr/>
        </p:nvPicPr>
        <p:blipFill>
          <a:blip r:embed="rId4">
            <a:alphaModFix/>
          </a:blip>
          <a:stretch>
            <a:fillRect/>
          </a:stretch>
        </p:blipFill>
        <p:spPr>
          <a:xfrm>
            <a:off x="1425000" y="3772688"/>
            <a:ext cx="671806" cy="762649"/>
          </a:xfrm>
          <a:prstGeom prst="rect">
            <a:avLst/>
          </a:prstGeom>
          <a:noFill/>
          <a:ln>
            <a:noFill/>
          </a:ln>
        </p:spPr>
      </p:pic>
      <p:pic>
        <p:nvPicPr>
          <p:cNvPr id="378" name="Google Shape;378;p38"/>
          <p:cNvPicPr preferRelativeResize="0"/>
          <p:nvPr/>
        </p:nvPicPr>
        <p:blipFill>
          <a:blip r:embed="rId5">
            <a:alphaModFix/>
          </a:blip>
          <a:stretch>
            <a:fillRect/>
          </a:stretch>
        </p:blipFill>
        <p:spPr>
          <a:xfrm>
            <a:off x="5152188" y="3772688"/>
            <a:ext cx="781675" cy="762650"/>
          </a:xfrm>
          <a:prstGeom prst="rect">
            <a:avLst/>
          </a:prstGeom>
          <a:noFill/>
          <a:ln>
            <a:noFill/>
          </a:ln>
        </p:spPr>
      </p:pic>
      <p:pic>
        <p:nvPicPr>
          <p:cNvPr id="379" name="Google Shape;379;p38"/>
          <p:cNvPicPr preferRelativeResize="0"/>
          <p:nvPr/>
        </p:nvPicPr>
        <p:blipFill>
          <a:blip r:embed="rId6">
            <a:alphaModFix/>
          </a:blip>
          <a:stretch>
            <a:fillRect/>
          </a:stretch>
        </p:blipFill>
        <p:spPr>
          <a:xfrm rot="139">
            <a:off x="3236900" y="1768917"/>
            <a:ext cx="751352" cy="7626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85" name="Google Shape;385;p39"/>
          <p:cNvSpPr txBox="1"/>
          <p:nvPr>
            <p:ph idx="1" type="subTitle"/>
          </p:nvPr>
        </p:nvSpPr>
        <p:spPr>
          <a:xfrm>
            <a:off x="4311250" y="1006700"/>
            <a:ext cx="3276300" cy="16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0">
                <a:solidFill>
                  <a:schemeClr val="accent2"/>
                </a:solidFill>
                <a:latin typeface="Abril Fatface"/>
                <a:ea typeface="Abril Fatface"/>
                <a:cs typeface="Abril Fatface"/>
                <a:sym typeface="Abril Fatface"/>
              </a:rPr>
              <a:t>TERIMA</a:t>
            </a:r>
            <a:br>
              <a:rPr lang="en" sz="6000">
                <a:solidFill>
                  <a:schemeClr val="accent2"/>
                </a:solidFill>
                <a:latin typeface="Abril Fatface"/>
                <a:ea typeface="Abril Fatface"/>
                <a:cs typeface="Abril Fatface"/>
                <a:sym typeface="Abril Fatface"/>
              </a:rPr>
            </a:br>
            <a:r>
              <a:rPr lang="en" sz="6000">
                <a:solidFill>
                  <a:schemeClr val="accent2"/>
                </a:solidFill>
                <a:latin typeface="Abril Fatface"/>
                <a:ea typeface="Abril Fatface"/>
                <a:cs typeface="Abril Fatface"/>
                <a:sym typeface="Abril Fatface"/>
              </a:rPr>
              <a:t>KASIH</a:t>
            </a:r>
            <a:endParaRPr sz="6000">
              <a:solidFill>
                <a:schemeClr val="accent2"/>
              </a:solidFill>
              <a:latin typeface="Abril Fatface"/>
              <a:ea typeface="Abril Fatface"/>
              <a:cs typeface="Abril Fatface"/>
              <a:sym typeface="Abril Fatface"/>
            </a:endParaRPr>
          </a:p>
        </p:txBody>
      </p:sp>
      <p:cxnSp>
        <p:nvCxnSpPr>
          <p:cNvPr id="386" name="Google Shape;386;p39"/>
          <p:cNvCxnSpPr/>
          <p:nvPr/>
        </p:nvCxnSpPr>
        <p:spPr>
          <a:xfrm>
            <a:off x="2322814" y="695425"/>
            <a:ext cx="6825000" cy="0"/>
          </a:xfrm>
          <a:prstGeom prst="straightConnector1">
            <a:avLst/>
          </a:prstGeom>
          <a:noFill/>
          <a:ln cap="flat" cmpd="sng" w="76200">
            <a:solidFill>
              <a:schemeClr val="accent1"/>
            </a:solidFill>
            <a:prstDash val="solid"/>
            <a:round/>
            <a:headEnd len="med" w="med" type="none"/>
            <a:tailEnd len="med" w="med" type="none"/>
          </a:ln>
        </p:spPr>
      </p:cxnSp>
      <p:sp>
        <p:nvSpPr>
          <p:cNvPr id="387" name="Google Shape;387;p39"/>
          <p:cNvSpPr/>
          <p:nvPr/>
        </p:nvSpPr>
        <p:spPr>
          <a:xfrm>
            <a:off x="6480800" y="2969775"/>
            <a:ext cx="278700" cy="2787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6845461" y="2969775"/>
            <a:ext cx="278700" cy="2787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7210121" y="2969775"/>
            <a:ext cx="278700" cy="2787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1478333" y="1939554"/>
            <a:ext cx="2243700" cy="22413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39"/>
          <p:cNvPicPr preferRelativeResize="0"/>
          <p:nvPr/>
        </p:nvPicPr>
        <p:blipFill>
          <a:blip r:embed="rId3">
            <a:alphaModFix/>
          </a:blip>
          <a:stretch>
            <a:fillRect/>
          </a:stretch>
        </p:blipFill>
        <p:spPr>
          <a:xfrm>
            <a:off x="1219625" y="2214878"/>
            <a:ext cx="1582008" cy="1690668"/>
          </a:xfrm>
          <a:prstGeom prst="rect">
            <a:avLst/>
          </a:prstGeom>
          <a:noFill/>
          <a:ln>
            <a:noFill/>
          </a:ln>
        </p:spPr>
      </p:pic>
      <p:pic>
        <p:nvPicPr>
          <p:cNvPr id="392" name="Google Shape;392;p39"/>
          <p:cNvPicPr preferRelativeResize="0"/>
          <p:nvPr/>
        </p:nvPicPr>
        <p:blipFill>
          <a:blip r:embed="rId4">
            <a:alphaModFix/>
          </a:blip>
          <a:stretch>
            <a:fillRect/>
          </a:stretch>
        </p:blipFill>
        <p:spPr>
          <a:xfrm>
            <a:off x="2570573" y="2156363"/>
            <a:ext cx="1299312" cy="2003005"/>
          </a:xfrm>
          <a:prstGeom prst="rect">
            <a:avLst/>
          </a:prstGeom>
          <a:noFill/>
          <a:ln>
            <a:noFill/>
          </a:ln>
        </p:spPr>
      </p:pic>
      <p:pic>
        <p:nvPicPr>
          <p:cNvPr id="393" name="Google Shape;393;p39"/>
          <p:cNvPicPr preferRelativeResize="0"/>
          <p:nvPr/>
        </p:nvPicPr>
        <p:blipFill>
          <a:blip r:embed="rId5">
            <a:alphaModFix/>
          </a:blip>
          <a:stretch>
            <a:fillRect/>
          </a:stretch>
        </p:blipFill>
        <p:spPr>
          <a:xfrm rot="-5400000">
            <a:off x="108964" y="2504788"/>
            <a:ext cx="3043448" cy="647876"/>
          </a:xfrm>
          <a:prstGeom prst="rect">
            <a:avLst/>
          </a:prstGeom>
          <a:noFill/>
          <a:ln>
            <a:noFill/>
          </a:ln>
        </p:spPr>
      </p:pic>
      <p:pic>
        <p:nvPicPr>
          <p:cNvPr id="394" name="Google Shape;394;p39"/>
          <p:cNvPicPr preferRelativeResize="0"/>
          <p:nvPr/>
        </p:nvPicPr>
        <p:blipFill>
          <a:blip r:embed="rId5">
            <a:alphaModFix/>
          </a:blip>
          <a:stretch>
            <a:fillRect/>
          </a:stretch>
        </p:blipFill>
        <p:spPr>
          <a:xfrm rot="-4017384">
            <a:off x="261360" y="2657184"/>
            <a:ext cx="3043451" cy="647878"/>
          </a:xfrm>
          <a:prstGeom prst="rect">
            <a:avLst/>
          </a:prstGeom>
          <a:noFill/>
          <a:ln>
            <a:noFill/>
          </a:ln>
        </p:spPr>
      </p:pic>
      <p:pic>
        <p:nvPicPr>
          <p:cNvPr id="395" name="Google Shape;395;p39"/>
          <p:cNvPicPr preferRelativeResize="0"/>
          <p:nvPr/>
        </p:nvPicPr>
        <p:blipFill>
          <a:blip r:embed="rId6">
            <a:alphaModFix/>
          </a:blip>
          <a:stretch>
            <a:fillRect/>
          </a:stretch>
        </p:blipFill>
        <p:spPr>
          <a:xfrm rot="1533038">
            <a:off x="2360592" y="1946466"/>
            <a:ext cx="1076663" cy="1912040"/>
          </a:xfrm>
          <a:prstGeom prst="rect">
            <a:avLst/>
          </a:prstGeom>
          <a:noFill/>
          <a:ln>
            <a:noFill/>
          </a:ln>
        </p:spPr>
      </p:pic>
      <p:sp>
        <p:nvSpPr>
          <p:cNvPr id="396" name="Google Shape;396;p39"/>
          <p:cNvSpPr txBox="1"/>
          <p:nvPr>
            <p:ph idx="4294967295" type="subTitle"/>
          </p:nvPr>
        </p:nvSpPr>
        <p:spPr>
          <a:xfrm>
            <a:off x="5689800" y="3166675"/>
            <a:ext cx="2156100" cy="40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200">
                <a:latin typeface="Oxygen"/>
                <a:ea typeface="Oxygen"/>
                <a:cs typeface="Oxygen"/>
                <a:sym typeface="Oxygen"/>
              </a:rPr>
              <a:t>PT Nusantara Crops Tbk</a:t>
            </a:r>
            <a:endParaRPr b="1" sz="1200">
              <a:latin typeface="Oxygen"/>
              <a:ea typeface="Oxygen"/>
              <a:cs typeface="Oxygen"/>
              <a:sym typeface="Oxyge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2"/>
          <p:cNvPicPr preferRelativeResize="0"/>
          <p:nvPr/>
        </p:nvPicPr>
        <p:blipFill>
          <a:blip r:embed="rId3">
            <a:alphaModFix/>
          </a:blip>
          <a:stretch>
            <a:fillRect/>
          </a:stretch>
        </p:blipFill>
        <p:spPr>
          <a:xfrm>
            <a:off x="5727775" y="3665502"/>
            <a:ext cx="1762550" cy="1739649"/>
          </a:xfrm>
          <a:prstGeom prst="rect">
            <a:avLst/>
          </a:prstGeom>
          <a:noFill/>
          <a:ln>
            <a:noFill/>
          </a:ln>
        </p:spPr>
      </p:pic>
      <p:sp>
        <p:nvSpPr>
          <p:cNvPr id="149" name="Google Shape;149;p22"/>
          <p:cNvSpPr txBox="1"/>
          <p:nvPr>
            <p:ph type="ctrTitle"/>
          </p:nvPr>
        </p:nvSpPr>
        <p:spPr>
          <a:xfrm>
            <a:off x="5499688" y="269570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chemeClr val="accent2"/>
                </a:solidFill>
              </a:rPr>
              <a:t>OUR </a:t>
            </a:r>
            <a:endParaRPr sz="4000">
              <a:solidFill>
                <a:schemeClr val="accent2"/>
              </a:solidFill>
            </a:endParaRPr>
          </a:p>
          <a:p>
            <a:pPr indent="0" lvl="0" marL="0" rtl="0" algn="l">
              <a:spcBef>
                <a:spcPts val="0"/>
              </a:spcBef>
              <a:spcAft>
                <a:spcPts val="0"/>
              </a:spcAft>
              <a:buNone/>
            </a:pPr>
            <a:r>
              <a:rPr lang="en" sz="4000">
                <a:solidFill>
                  <a:schemeClr val="accent2"/>
                </a:solidFill>
              </a:rPr>
              <a:t>TEAMS</a:t>
            </a:r>
            <a:endParaRPr sz="4000">
              <a:solidFill>
                <a:schemeClr val="accent2"/>
              </a:solidFill>
            </a:endParaRPr>
          </a:p>
        </p:txBody>
      </p:sp>
      <p:pic>
        <p:nvPicPr>
          <p:cNvPr id="150" name="Google Shape;150;p22"/>
          <p:cNvPicPr preferRelativeResize="0"/>
          <p:nvPr/>
        </p:nvPicPr>
        <p:blipFill>
          <a:blip r:embed="rId4">
            <a:alphaModFix/>
          </a:blip>
          <a:stretch>
            <a:fillRect/>
          </a:stretch>
        </p:blipFill>
        <p:spPr>
          <a:xfrm rot="2852451">
            <a:off x="7217953" y="3225693"/>
            <a:ext cx="2292319" cy="2326763"/>
          </a:xfrm>
          <a:prstGeom prst="rect">
            <a:avLst/>
          </a:prstGeom>
          <a:noFill/>
          <a:ln>
            <a:noFill/>
          </a:ln>
        </p:spPr>
      </p:pic>
      <p:pic>
        <p:nvPicPr>
          <p:cNvPr id="151" name="Google Shape;151;p22"/>
          <p:cNvPicPr preferRelativeResize="0"/>
          <p:nvPr/>
        </p:nvPicPr>
        <p:blipFill>
          <a:blip r:embed="rId5">
            <a:alphaModFix/>
          </a:blip>
          <a:stretch>
            <a:fillRect/>
          </a:stretch>
        </p:blipFill>
        <p:spPr>
          <a:xfrm rot="990528">
            <a:off x="7629078" y="2061862"/>
            <a:ext cx="1732198" cy="1700499"/>
          </a:xfrm>
          <a:prstGeom prst="rect">
            <a:avLst/>
          </a:prstGeom>
          <a:noFill/>
          <a:ln>
            <a:noFill/>
          </a:ln>
        </p:spPr>
      </p:pic>
      <p:cxnSp>
        <p:nvCxnSpPr>
          <p:cNvPr id="152" name="Google Shape;152;p22"/>
          <p:cNvCxnSpPr/>
          <p:nvPr/>
        </p:nvCxnSpPr>
        <p:spPr>
          <a:xfrm>
            <a:off x="5499700" y="708750"/>
            <a:ext cx="3686700" cy="0"/>
          </a:xfrm>
          <a:prstGeom prst="straightConnector1">
            <a:avLst/>
          </a:prstGeom>
          <a:noFill/>
          <a:ln cap="flat" cmpd="sng" w="76200">
            <a:solidFill>
              <a:schemeClr val="accent1"/>
            </a:solidFill>
            <a:prstDash val="solid"/>
            <a:round/>
            <a:headEnd len="med" w="med" type="none"/>
            <a:tailEnd len="med" w="med" type="none"/>
          </a:ln>
        </p:spPr>
      </p:cxnSp>
      <p:sp>
        <p:nvSpPr>
          <p:cNvPr id="153" name="Google Shape;153;p22"/>
          <p:cNvSpPr txBox="1"/>
          <p:nvPr/>
        </p:nvSpPr>
        <p:spPr>
          <a:xfrm>
            <a:off x="1666300" y="3387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xygen"/>
                <a:ea typeface="Oxygen"/>
                <a:cs typeface="Oxygen"/>
                <a:sym typeface="Oxygen"/>
              </a:rPr>
              <a:t>Puji Septiyana Nautika</a:t>
            </a:r>
            <a:endParaRPr b="1">
              <a:latin typeface="Oxygen"/>
              <a:ea typeface="Oxygen"/>
              <a:cs typeface="Oxygen"/>
              <a:sym typeface="Oxygen"/>
            </a:endParaRPr>
          </a:p>
          <a:p>
            <a:pPr indent="0" lvl="0" marL="0" rtl="0" algn="l">
              <a:spcBef>
                <a:spcPts val="0"/>
              </a:spcBef>
              <a:spcAft>
                <a:spcPts val="0"/>
              </a:spcAft>
              <a:buNone/>
            </a:pPr>
            <a:r>
              <a:t/>
            </a:r>
            <a:endParaRPr b="1">
              <a:latin typeface="Oxygen"/>
              <a:ea typeface="Oxygen"/>
              <a:cs typeface="Oxygen"/>
              <a:sym typeface="Oxygen"/>
            </a:endParaRPr>
          </a:p>
          <a:p>
            <a:pPr indent="0" lvl="0" marL="0" rtl="0" algn="l">
              <a:spcBef>
                <a:spcPts val="0"/>
              </a:spcBef>
              <a:spcAft>
                <a:spcPts val="0"/>
              </a:spcAft>
              <a:buNone/>
            </a:pPr>
            <a:r>
              <a:rPr b="1" lang="en">
                <a:latin typeface="Oxygen"/>
                <a:ea typeface="Oxygen"/>
                <a:cs typeface="Oxygen"/>
                <a:sym typeface="Oxygen"/>
              </a:rPr>
              <a:t>NIM. 20051214036</a:t>
            </a:r>
            <a:endParaRPr b="1">
              <a:latin typeface="Oxygen"/>
              <a:ea typeface="Oxygen"/>
              <a:cs typeface="Oxygen"/>
              <a:sym typeface="Oxygen"/>
            </a:endParaRPr>
          </a:p>
        </p:txBody>
      </p:sp>
      <p:sp>
        <p:nvSpPr>
          <p:cNvPr id="154" name="Google Shape;154;p22"/>
          <p:cNvSpPr txBox="1"/>
          <p:nvPr/>
        </p:nvSpPr>
        <p:spPr>
          <a:xfrm>
            <a:off x="1666300" y="3973413"/>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xygen"/>
                <a:ea typeface="Oxygen"/>
                <a:cs typeface="Oxygen"/>
                <a:sym typeface="Oxygen"/>
              </a:rPr>
              <a:t>Muchtarotun Novia Ustadha</a:t>
            </a:r>
            <a:endParaRPr b="1">
              <a:latin typeface="Oxygen"/>
              <a:ea typeface="Oxygen"/>
              <a:cs typeface="Oxygen"/>
              <a:sym typeface="Oxygen"/>
            </a:endParaRPr>
          </a:p>
          <a:p>
            <a:pPr indent="0" lvl="0" marL="0" rtl="0" algn="l">
              <a:spcBef>
                <a:spcPts val="0"/>
              </a:spcBef>
              <a:spcAft>
                <a:spcPts val="0"/>
              </a:spcAft>
              <a:buNone/>
            </a:pPr>
            <a:r>
              <a:t/>
            </a:r>
            <a:endParaRPr b="1">
              <a:latin typeface="Oxygen"/>
              <a:ea typeface="Oxygen"/>
              <a:cs typeface="Oxygen"/>
              <a:sym typeface="Oxygen"/>
            </a:endParaRPr>
          </a:p>
          <a:p>
            <a:pPr indent="0" lvl="0" marL="0" rtl="0" algn="l">
              <a:spcBef>
                <a:spcPts val="0"/>
              </a:spcBef>
              <a:spcAft>
                <a:spcPts val="0"/>
              </a:spcAft>
              <a:buNone/>
            </a:pPr>
            <a:r>
              <a:rPr b="1" lang="en">
                <a:latin typeface="Oxygen"/>
                <a:ea typeface="Oxygen"/>
                <a:cs typeface="Oxygen"/>
                <a:sym typeface="Oxygen"/>
              </a:rPr>
              <a:t>NIM. 20051214072</a:t>
            </a:r>
            <a:endParaRPr b="1">
              <a:latin typeface="Oxygen"/>
              <a:ea typeface="Oxygen"/>
              <a:cs typeface="Oxygen"/>
              <a:sym typeface="Oxygen"/>
            </a:endParaRPr>
          </a:p>
        </p:txBody>
      </p:sp>
      <p:sp>
        <p:nvSpPr>
          <p:cNvPr id="155" name="Google Shape;155;p22"/>
          <p:cNvSpPr txBox="1"/>
          <p:nvPr/>
        </p:nvSpPr>
        <p:spPr>
          <a:xfrm>
            <a:off x="1666300" y="15503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xygen"/>
                <a:ea typeface="Oxygen"/>
                <a:cs typeface="Oxygen"/>
                <a:sym typeface="Oxygen"/>
              </a:rPr>
              <a:t>Reynisa Beta Nurlyan</a:t>
            </a:r>
            <a:endParaRPr b="1">
              <a:latin typeface="Oxygen"/>
              <a:ea typeface="Oxygen"/>
              <a:cs typeface="Oxygen"/>
              <a:sym typeface="Oxygen"/>
            </a:endParaRPr>
          </a:p>
          <a:p>
            <a:pPr indent="0" lvl="0" marL="0" rtl="0" algn="l">
              <a:spcBef>
                <a:spcPts val="0"/>
              </a:spcBef>
              <a:spcAft>
                <a:spcPts val="0"/>
              </a:spcAft>
              <a:buNone/>
            </a:pPr>
            <a:r>
              <a:t/>
            </a:r>
            <a:endParaRPr b="1">
              <a:latin typeface="Oxygen"/>
              <a:ea typeface="Oxygen"/>
              <a:cs typeface="Oxygen"/>
              <a:sym typeface="Oxygen"/>
            </a:endParaRPr>
          </a:p>
          <a:p>
            <a:pPr indent="0" lvl="0" marL="0" rtl="0" algn="l">
              <a:spcBef>
                <a:spcPts val="0"/>
              </a:spcBef>
              <a:spcAft>
                <a:spcPts val="0"/>
              </a:spcAft>
              <a:buNone/>
            </a:pPr>
            <a:r>
              <a:rPr b="1" lang="en">
                <a:latin typeface="Oxygen"/>
                <a:ea typeface="Oxygen"/>
                <a:cs typeface="Oxygen"/>
                <a:sym typeface="Oxygen"/>
              </a:rPr>
              <a:t>NIM. 20051214044</a:t>
            </a:r>
            <a:endParaRPr b="1">
              <a:latin typeface="Oxygen"/>
              <a:ea typeface="Oxygen"/>
              <a:cs typeface="Oxygen"/>
              <a:sym typeface="Oxygen"/>
            </a:endParaRPr>
          </a:p>
        </p:txBody>
      </p:sp>
      <p:sp>
        <p:nvSpPr>
          <p:cNvPr id="156" name="Google Shape;156;p22"/>
          <p:cNvSpPr txBox="1"/>
          <p:nvPr/>
        </p:nvSpPr>
        <p:spPr>
          <a:xfrm>
            <a:off x="1666300" y="2761863"/>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xygen"/>
                <a:ea typeface="Oxygen"/>
                <a:cs typeface="Oxygen"/>
                <a:sym typeface="Oxygen"/>
              </a:rPr>
              <a:t>Muhammad Agil Maulana</a:t>
            </a:r>
            <a:endParaRPr b="1">
              <a:latin typeface="Oxygen"/>
              <a:ea typeface="Oxygen"/>
              <a:cs typeface="Oxygen"/>
              <a:sym typeface="Oxygen"/>
            </a:endParaRPr>
          </a:p>
          <a:p>
            <a:pPr indent="0" lvl="0" marL="0" rtl="0" algn="l">
              <a:spcBef>
                <a:spcPts val="0"/>
              </a:spcBef>
              <a:spcAft>
                <a:spcPts val="0"/>
              </a:spcAft>
              <a:buNone/>
            </a:pPr>
            <a:r>
              <a:t/>
            </a:r>
            <a:endParaRPr b="1">
              <a:latin typeface="Oxygen"/>
              <a:ea typeface="Oxygen"/>
              <a:cs typeface="Oxygen"/>
              <a:sym typeface="Oxygen"/>
            </a:endParaRPr>
          </a:p>
          <a:p>
            <a:pPr indent="0" lvl="0" marL="0" rtl="0" algn="l">
              <a:spcBef>
                <a:spcPts val="0"/>
              </a:spcBef>
              <a:spcAft>
                <a:spcPts val="0"/>
              </a:spcAft>
              <a:buNone/>
            </a:pPr>
            <a:r>
              <a:rPr b="1" lang="en">
                <a:latin typeface="Oxygen"/>
                <a:ea typeface="Oxygen"/>
                <a:cs typeface="Oxygen"/>
                <a:sym typeface="Oxygen"/>
              </a:rPr>
              <a:t>NIM. 20051214074</a:t>
            </a:r>
            <a:endParaRPr b="1">
              <a:latin typeface="Oxygen"/>
              <a:ea typeface="Oxygen"/>
              <a:cs typeface="Oxygen"/>
              <a:sym typeface="Oxygen"/>
            </a:endParaRPr>
          </a:p>
        </p:txBody>
      </p:sp>
      <p:pic>
        <p:nvPicPr>
          <p:cNvPr id="157" name="Google Shape;157;p22"/>
          <p:cNvPicPr preferRelativeResize="0"/>
          <p:nvPr/>
        </p:nvPicPr>
        <p:blipFill>
          <a:blip r:embed="rId6">
            <a:alphaModFix/>
          </a:blip>
          <a:stretch>
            <a:fillRect/>
          </a:stretch>
        </p:blipFill>
        <p:spPr>
          <a:xfrm>
            <a:off x="449575" y="1396274"/>
            <a:ext cx="766190" cy="831301"/>
          </a:xfrm>
          <a:prstGeom prst="rect">
            <a:avLst/>
          </a:prstGeom>
          <a:noFill/>
          <a:ln>
            <a:noFill/>
          </a:ln>
        </p:spPr>
      </p:pic>
      <p:pic>
        <p:nvPicPr>
          <p:cNvPr id="158" name="Google Shape;158;p22"/>
          <p:cNvPicPr preferRelativeResize="0"/>
          <p:nvPr/>
        </p:nvPicPr>
        <p:blipFill>
          <a:blip r:embed="rId7">
            <a:alphaModFix/>
          </a:blip>
          <a:stretch>
            <a:fillRect/>
          </a:stretch>
        </p:blipFill>
        <p:spPr>
          <a:xfrm>
            <a:off x="449575" y="251275"/>
            <a:ext cx="706338" cy="1006297"/>
          </a:xfrm>
          <a:prstGeom prst="rect">
            <a:avLst/>
          </a:prstGeom>
          <a:noFill/>
          <a:ln>
            <a:noFill/>
          </a:ln>
        </p:spPr>
      </p:pic>
      <p:pic>
        <p:nvPicPr>
          <p:cNvPr id="159" name="Google Shape;159;p22"/>
          <p:cNvPicPr preferRelativeResize="0"/>
          <p:nvPr/>
        </p:nvPicPr>
        <p:blipFill>
          <a:blip r:embed="rId8">
            <a:alphaModFix/>
          </a:blip>
          <a:stretch>
            <a:fillRect/>
          </a:stretch>
        </p:blipFill>
        <p:spPr>
          <a:xfrm>
            <a:off x="449575" y="2695700"/>
            <a:ext cx="859079" cy="831300"/>
          </a:xfrm>
          <a:prstGeom prst="rect">
            <a:avLst/>
          </a:prstGeom>
          <a:noFill/>
          <a:ln>
            <a:noFill/>
          </a:ln>
        </p:spPr>
      </p:pic>
      <p:pic>
        <p:nvPicPr>
          <p:cNvPr id="160" name="Google Shape;160;p22"/>
          <p:cNvPicPr preferRelativeResize="0"/>
          <p:nvPr/>
        </p:nvPicPr>
        <p:blipFill>
          <a:blip r:embed="rId9">
            <a:alphaModFix/>
          </a:blip>
          <a:stretch>
            <a:fillRect/>
          </a:stretch>
        </p:blipFill>
        <p:spPr>
          <a:xfrm>
            <a:off x="496012" y="3871748"/>
            <a:ext cx="766198" cy="10042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166" name="Google Shape;166;p23"/>
          <p:cNvCxnSpPr>
            <a:stCxn id="167" idx="3"/>
          </p:cNvCxnSpPr>
          <p:nvPr/>
        </p:nvCxnSpPr>
        <p:spPr>
          <a:xfrm>
            <a:off x="4062475" y="695425"/>
            <a:ext cx="5491500" cy="0"/>
          </a:xfrm>
          <a:prstGeom prst="straightConnector1">
            <a:avLst/>
          </a:prstGeom>
          <a:noFill/>
          <a:ln cap="flat" cmpd="sng" w="76200">
            <a:solidFill>
              <a:schemeClr val="accent1"/>
            </a:solidFill>
            <a:prstDash val="solid"/>
            <a:round/>
            <a:headEnd len="med" w="med" type="none"/>
            <a:tailEnd len="med" w="med" type="none"/>
          </a:ln>
        </p:spPr>
      </p:cxnSp>
      <p:sp>
        <p:nvSpPr>
          <p:cNvPr id="168" name="Google Shape;168;p23"/>
          <p:cNvSpPr/>
          <p:nvPr/>
        </p:nvSpPr>
        <p:spPr>
          <a:xfrm>
            <a:off x="6753775" y="2437625"/>
            <a:ext cx="2606100" cy="26061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3"/>
          <p:cNvPicPr preferRelativeResize="0"/>
          <p:nvPr/>
        </p:nvPicPr>
        <p:blipFill>
          <a:blip r:embed="rId3">
            <a:alphaModFix/>
          </a:blip>
          <a:stretch>
            <a:fillRect/>
          </a:stretch>
        </p:blipFill>
        <p:spPr>
          <a:xfrm>
            <a:off x="7206525" y="309450"/>
            <a:ext cx="2983200" cy="4537275"/>
          </a:xfrm>
          <a:prstGeom prst="rect">
            <a:avLst/>
          </a:prstGeom>
          <a:noFill/>
          <a:ln>
            <a:noFill/>
          </a:ln>
        </p:spPr>
      </p:pic>
      <p:sp>
        <p:nvSpPr>
          <p:cNvPr id="170" name="Google Shape;170;p23"/>
          <p:cNvSpPr txBox="1"/>
          <p:nvPr>
            <p:ph type="title"/>
          </p:nvPr>
        </p:nvSpPr>
        <p:spPr>
          <a:xfrm>
            <a:off x="882125" y="1422363"/>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1" name="Google Shape;171;p23"/>
          <p:cNvSpPr txBox="1"/>
          <p:nvPr>
            <p:ph idx="3" type="ctrTitle"/>
          </p:nvPr>
        </p:nvSpPr>
        <p:spPr>
          <a:xfrm>
            <a:off x="324275" y="1885488"/>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Latar Belakang</a:t>
            </a:r>
            <a:endParaRPr>
              <a:solidFill>
                <a:schemeClr val="accent2"/>
              </a:solidFill>
            </a:endParaRPr>
          </a:p>
        </p:txBody>
      </p:sp>
      <p:sp>
        <p:nvSpPr>
          <p:cNvPr id="172" name="Google Shape;172;p23"/>
          <p:cNvSpPr txBox="1"/>
          <p:nvPr>
            <p:ph idx="4" type="title"/>
          </p:nvPr>
        </p:nvSpPr>
        <p:spPr>
          <a:xfrm>
            <a:off x="1707750" y="29744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3" name="Google Shape;173;p23"/>
          <p:cNvSpPr txBox="1"/>
          <p:nvPr>
            <p:ph idx="5" type="ctrTitle"/>
          </p:nvPr>
        </p:nvSpPr>
        <p:spPr>
          <a:xfrm>
            <a:off x="1149900" y="34375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Proses Bisnis</a:t>
            </a:r>
            <a:endParaRPr>
              <a:solidFill>
                <a:schemeClr val="accent2"/>
              </a:solidFill>
            </a:endParaRPr>
          </a:p>
          <a:p>
            <a:pPr indent="0" lvl="0" marL="0" rtl="0" algn="ctr">
              <a:spcBef>
                <a:spcPts val="0"/>
              </a:spcBef>
              <a:spcAft>
                <a:spcPts val="0"/>
              </a:spcAft>
              <a:buNone/>
            </a:pPr>
            <a:r>
              <a:rPr lang="en">
                <a:solidFill>
                  <a:schemeClr val="accent2"/>
                </a:solidFill>
              </a:rPr>
              <a:t>Perusahaan</a:t>
            </a:r>
            <a:endParaRPr>
              <a:solidFill>
                <a:schemeClr val="accent2"/>
              </a:solidFill>
            </a:endParaRPr>
          </a:p>
        </p:txBody>
      </p:sp>
      <p:sp>
        <p:nvSpPr>
          <p:cNvPr id="174" name="Google Shape;174;p23"/>
          <p:cNvSpPr txBox="1"/>
          <p:nvPr>
            <p:ph idx="7" type="title"/>
          </p:nvPr>
        </p:nvSpPr>
        <p:spPr>
          <a:xfrm>
            <a:off x="3037925" y="1422363"/>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5" name="Google Shape;175;p23"/>
          <p:cNvSpPr txBox="1"/>
          <p:nvPr>
            <p:ph idx="8" type="ctrTitle"/>
          </p:nvPr>
        </p:nvSpPr>
        <p:spPr>
          <a:xfrm>
            <a:off x="2480075" y="1885488"/>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Profile Perusahaan</a:t>
            </a:r>
            <a:endParaRPr>
              <a:solidFill>
                <a:schemeClr val="accent2"/>
              </a:solidFill>
            </a:endParaRPr>
          </a:p>
        </p:txBody>
      </p:sp>
      <p:sp>
        <p:nvSpPr>
          <p:cNvPr id="176" name="Google Shape;176;p23"/>
          <p:cNvSpPr txBox="1"/>
          <p:nvPr>
            <p:ph idx="16" type="title"/>
          </p:nvPr>
        </p:nvSpPr>
        <p:spPr>
          <a:xfrm>
            <a:off x="5202321" y="1422363"/>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7" name="Google Shape;177;p23"/>
          <p:cNvSpPr txBox="1"/>
          <p:nvPr>
            <p:ph idx="17" type="ctrTitle"/>
          </p:nvPr>
        </p:nvSpPr>
        <p:spPr>
          <a:xfrm>
            <a:off x="4644471" y="1885488"/>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Tujuan Perusahaan</a:t>
            </a:r>
            <a:endParaRPr>
              <a:solidFill>
                <a:schemeClr val="accent2"/>
              </a:solidFill>
            </a:endParaRPr>
          </a:p>
        </p:txBody>
      </p:sp>
      <p:sp>
        <p:nvSpPr>
          <p:cNvPr id="178" name="Google Shape;178;p23"/>
          <p:cNvSpPr txBox="1"/>
          <p:nvPr>
            <p:ph idx="19" type="title"/>
          </p:nvPr>
        </p:nvSpPr>
        <p:spPr>
          <a:xfrm>
            <a:off x="4457134" y="29744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79" name="Google Shape;179;p23"/>
          <p:cNvSpPr txBox="1"/>
          <p:nvPr>
            <p:ph idx="20" type="ctrTitle"/>
          </p:nvPr>
        </p:nvSpPr>
        <p:spPr>
          <a:xfrm>
            <a:off x="3899284" y="34375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Penerapan ERP</a:t>
            </a:r>
            <a:endParaRPr>
              <a:solidFill>
                <a:schemeClr val="accent2"/>
              </a:solidFill>
            </a:endParaRPr>
          </a:p>
          <a:p>
            <a:pPr indent="0" lvl="0" marL="0" rtl="0" algn="ctr">
              <a:spcBef>
                <a:spcPts val="0"/>
              </a:spcBef>
              <a:spcAft>
                <a:spcPts val="0"/>
              </a:spcAft>
              <a:buNone/>
            </a:pPr>
            <a:r>
              <a:rPr lang="en">
                <a:solidFill>
                  <a:schemeClr val="accent2"/>
                </a:solidFill>
              </a:rPr>
              <a:t>Dalam Perusahaan</a:t>
            </a:r>
            <a:endParaRPr>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4"/>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85" name="Google Shape;185;p24"/>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01</a:t>
            </a:r>
            <a:endParaRPr sz="4000"/>
          </a:p>
        </p:txBody>
      </p:sp>
      <p:pic>
        <p:nvPicPr>
          <p:cNvPr id="186" name="Google Shape;186;p24"/>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87" name="Google Shape;187;p24"/>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88" name="Google Shape;188;p24"/>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89" name="Google Shape;189;p24"/>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0" name="Google Shape;190;p24"/>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1" name="Google Shape;191;p24"/>
          <p:cNvPicPr preferRelativeResize="0"/>
          <p:nvPr/>
        </p:nvPicPr>
        <p:blipFill>
          <a:blip r:embed="rId9">
            <a:alphaModFix/>
          </a:blip>
          <a:stretch>
            <a:fillRect/>
          </a:stretch>
        </p:blipFill>
        <p:spPr>
          <a:xfrm>
            <a:off x="4753813" y="3662024"/>
            <a:ext cx="1162152" cy="1863781"/>
          </a:xfrm>
          <a:prstGeom prst="rect">
            <a:avLst/>
          </a:prstGeom>
          <a:noFill/>
          <a:ln>
            <a:noFill/>
          </a:ln>
        </p:spPr>
      </p:pic>
      <p:sp>
        <p:nvSpPr>
          <p:cNvPr id="192" name="Google Shape;192;p24"/>
          <p:cNvSpPr txBox="1"/>
          <p:nvPr/>
        </p:nvSpPr>
        <p:spPr>
          <a:xfrm>
            <a:off x="2275200" y="1880125"/>
            <a:ext cx="4593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accent2"/>
                </a:solidFill>
                <a:latin typeface="La Belle Aurore"/>
                <a:ea typeface="La Belle Aurore"/>
                <a:cs typeface="La Belle Aurore"/>
                <a:sym typeface="La Belle Aurore"/>
              </a:rPr>
              <a:t>Latar Belakang</a:t>
            </a:r>
            <a:endParaRPr sz="5000">
              <a:solidFill>
                <a:schemeClr val="accent2"/>
              </a:solidFill>
            </a:endParaRPr>
          </a:p>
        </p:txBody>
      </p:sp>
      <p:cxnSp>
        <p:nvCxnSpPr>
          <p:cNvPr id="193" name="Google Shape;193;p24"/>
          <p:cNvCxnSpPr/>
          <p:nvPr/>
        </p:nvCxnSpPr>
        <p:spPr>
          <a:xfrm>
            <a:off x="2417300" y="1893550"/>
            <a:ext cx="45249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Latar Belakang</a:t>
            </a:r>
            <a:endParaRPr/>
          </a:p>
        </p:txBody>
      </p:sp>
      <p:sp>
        <p:nvSpPr>
          <p:cNvPr id="199" name="Google Shape;199;p25"/>
          <p:cNvSpPr txBox="1"/>
          <p:nvPr>
            <p:ph idx="1" type="subTitle"/>
          </p:nvPr>
        </p:nvSpPr>
        <p:spPr>
          <a:xfrm>
            <a:off x="1596500" y="1549250"/>
            <a:ext cx="5765100" cy="327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Sektor pertanian dan perkebunan merupakan salah satu kekayaan yang dimiliki oleh negara Indonesia dan berpotensi besar untuk meningkatkan kesejahteraan rakyat. Sektor pertanian dapat berperan penting sebagai sumber pendapatan utama masyarakat pedesaan. Beriringan dengan perkembangan penduduk di Indonesia semakin meningkat akan menyebabkan peningkatan kebutuhan sayuran pada masyarakat. Tentunya masyarakat akan lebih baik jika mengonsumsi sayur dan buah-buahan dengan kualitas yang baik pula. Oleh sebab itu adanya perusahaan Nusantara Corps akan dapat memenuhi permintaan kebutuhan sayuran masyarakat dengan mendistribusikan sayur dan buah dari petani lokal ke swalayan maupun supermarket dengan jaminan keamanan saat pengiriman, kesegaran, rasa, dan tampilan pada sayuran maupun buah-buahan</a:t>
            </a:r>
            <a:endParaRPr sz="1400"/>
          </a:p>
          <a:p>
            <a:pPr indent="0" lvl="0" marL="0" rtl="0" algn="ctr">
              <a:spcBef>
                <a:spcPts val="0"/>
              </a:spcBef>
              <a:spcAft>
                <a:spcPts val="0"/>
              </a:spcAft>
              <a:buNone/>
            </a:pPr>
            <a:r>
              <a:t/>
            </a:r>
            <a:endParaRPr/>
          </a:p>
        </p:txBody>
      </p:sp>
      <p:cxnSp>
        <p:nvCxnSpPr>
          <p:cNvPr id="200" name="Google Shape;200;p25"/>
          <p:cNvCxnSpPr/>
          <p:nvPr/>
        </p:nvCxnSpPr>
        <p:spPr>
          <a:xfrm>
            <a:off x="3128272" y="695425"/>
            <a:ext cx="6477000" cy="0"/>
          </a:xfrm>
          <a:prstGeom prst="straightConnector1">
            <a:avLst/>
          </a:prstGeom>
          <a:noFill/>
          <a:ln cap="flat" cmpd="sng" w="76200">
            <a:solidFill>
              <a:schemeClr val="accent1"/>
            </a:solidFill>
            <a:prstDash val="solid"/>
            <a:round/>
            <a:headEnd len="med" w="med" type="none"/>
            <a:tailEnd len="med" w="med" type="none"/>
          </a:ln>
        </p:spPr>
      </p:cxnSp>
      <p:sp>
        <p:nvSpPr>
          <p:cNvPr id="201" name="Google Shape;201;p25"/>
          <p:cNvSpPr/>
          <p:nvPr/>
        </p:nvSpPr>
        <p:spPr>
          <a:xfrm>
            <a:off x="-1229925" y="2429725"/>
            <a:ext cx="2606100" cy="2606100"/>
          </a:xfrm>
          <a:prstGeom prst="ellipse">
            <a:avLst/>
          </a:prstGeom>
          <a:solidFill>
            <a:schemeClr val="accent1">
              <a:alpha val="343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5"/>
          <p:cNvPicPr preferRelativeResize="0"/>
          <p:nvPr/>
        </p:nvPicPr>
        <p:blipFill>
          <a:blip r:embed="rId3">
            <a:alphaModFix/>
          </a:blip>
          <a:stretch>
            <a:fillRect/>
          </a:stretch>
        </p:blipFill>
        <p:spPr>
          <a:xfrm>
            <a:off x="7581921" y="-469387"/>
            <a:ext cx="2304025" cy="3190874"/>
          </a:xfrm>
          <a:prstGeom prst="rect">
            <a:avLst/>
          </a:prstGeom>
          <a:noFill/>
          <a:ln>
            <a:noFill/>
          </a:ln>
        </p:spPr>
      </p:pic>
      <p:pic>
        <p:nvPicPr>
          <p:cNvPr id="203" name="Google Shape;203;p25"/>
          <p:cNvPicPr preferRelativeResize="0"/>
          <p:nvPr/>
        </p:nvPicPr>
        <p:blipFill>
          <a:blip r:embed="rId4">
            <a:alphaModFix/>
          </a:blip>
          <a:stretch>
            <a:fillRect/>
          </a:stretch>
        </p:blipFill>
        <p:spPr>
          <a:xfrm>
            <a:off x="-486973" y="2597526"/>
            <a:ext cx="1925124" cy="2438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3">
            <a:alphaModFix/>
          </a:blip>
          <a:stretch>
            <a:fillRect/>
          </a:stretch>
        </p:blipFill>
        <p:spPr>
          <a:xfrm>
            <a:off x="7064484" y="3166276"/>
            <a:ext cx="2225666" cy="2625849"/>
          </a:xfrm>
          <a:prstGeom prst="rect">
            <a:avLst/>
          </a:prstGeom>
          <a:noFill/>
          <a:ln>
            <a:noFill/>
          </a:ln>
        </p:spPr>
      </p:pic>
      <p:pic>
        <p:nvPicPr>
          <p:cNvPr id="209" name="Google Shape;209;p26"/>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210" name="Google Shape;210;p26"/>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211" name="Google Shape;211;p26"/>
          <p:cNvPicPr preferRelativeResize="0"/>
          <p:nvPr/>
        </p:nvPicPr>
        <p:blipFill>
          <a:blip r:embed="rId6">
            <a:alphaModFix/>
          </a:blip>
          <a:stretch>
            <a:fillRect/>
          </a:stretch>
        </p:blipFill>
        <p:spPr>
          <a:xfrm>
            <a:off x="4753813" y="3662024"/>
            <a:ext cx="1162152" cy="1863781"/>
          </a:xfrm>
          <a:prstGeom prst="rect">
            <a:avLst/>
          </a:prstGeom>
          <a:noFill/>
          <a:ln>
            <a:noFill/>
          </a:ln>
        </p:spPr>
      </p:pic>
      <p:pic>
        <p:nvPicPr>
          <p:cNvPr id="212" name="Google Shape;212;p26"/>
          <p:cNvPicPr preferRelativeResize="0"/>
          <p:nvPr/>
        </p:nvPicPr>
        <p:blipFill>
          <a:blip r:embed="rId7">
            <a:alphaModFix/>
          </a:blip>
          <a:stretch>
            <a:fillRect/>
          </a:stretch>
        </p:blipFill>
        <p:spPr>
          <a:xfrm>
            <a:off x="767774" y="3662019"/>
            <a:ext cx="2183811" cy="1506299"/>
          </a:xfrm>
          <a:prstGeom prst="rect">
            <a:avLst/>
          </a:prstGeom>
          <a:noFill/>
          <a:ln>
            <a:noFill/>
          </a:ln>
        </p:spPr>
      </p:pic>
      <p:pic>
        <p:nvPicPr>
          <p:cNvPr id="213" name="Google Shape;213;p26"/>
          <p:cNvPicPr preferRelativeResize="0"/>
          <p:nvPr/>
        </p:nvPicPr>
        <p:blipFill>
          <a:blip r:embed="rId8">
            <a:alphaModFix/>
          </a:blip>
          <a:stretch>
            <a:fillRect/>
          </a:stretch>
        </p:blipFill>
        <p:spPr>
          <a:xfrm>
            <a:off x="5695525" y="4082722"/>
            <a:ext cx="1578277" cy="1171677"/>
          </a:xfrm>
          <a:prstGeom prst="rect">
            <a:avLst/>
          </a:prstGeom>
          <a:noFill/>
          <a:ln>
            <a:noFill/>
          </a:ln>
        </p:spPr>
      </p:pic>
      <p:pic>
        <p:nvPicPr>
          <p:cNvPr id="214" name="Google Shape;214;p26"/>
          <p:cNvPicPr preferRelativeResize="0"/>
          <p:nvPr/>
        </p:nvPicPr>
        <p:blipFill>
          <a:blip r:embed="rId9">
            <a:alphaModFix/>
          </a:blip>
          <a:stretch>
            <a:fillRect/>
          </a:stretch>
        </p:blipFill>
        <p:spPr>
          <a:xfrm>
            <a:off x="-103950" y="3960528"/>
            <a:ext cx="1162154" cy="1523179"/>
          </a:xfrm>
          <a:prstGeom prst="rect">
            <a:avLst/>
          </a:prstGeom>
          <a:noFill/>
          <a:ln>
            <a:noFill/>
          </a:ln>
        </p:spPr>
      </p:pic>
      <p:sp>
        <p:nvSpPr>
          <p:cNvPr id="215" name="Google Shape;215;p26"/>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02</a:t>
            </a:r>
            <a:endParaRPr sz="4000"/>
          </a:p>
        </p:txBody>
      </p:sp>
      <p:sp>
        <p:nvSpPr>
          <p:cNvPr id="216" name="Google Shape;216;p26"/>
          <p:cNvSpPr txBox="1"/>
          <p:nvPr/>
        </p:nvSpPr>
        <p:spPr>
          <a:xfrm>
            <a:off x="2148725" y="1880125"/>
            <a:ext cx="4915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accent2"/>
                </a:solidFill>
                <a:latin typeface="La Belle Aurore"/>
                <a:ea typeface="La Belle Aurore"/>
                <a:cs typeface="La Belle Aurore"/>
                <a:sym typeface="La Belle Aurore"/>
              </a:rPr>
              <a:t>Profile Perusahaan</a:t>
            </a:r>
            <a:endParaRPr sz="5000">
              <a:solidFill>
                <a:schemeClr val="accent2"/>
              </a:solidFill>
            </a:endParaRPr>
          </a:p>
        </p:txBody>
      </p:sp>
      <p:cxnSp>
        <p:nvCxnSpPr>
          <p:cNvPr id="217" name="Google Shape;217;p26"/>
          <p:cNvCxnSpPr/>
          <p:nvPr/>
        </p:nvCxnSpPr>
        <p:spPr>
          <a:xfrm>
            <a:off x="2417300" y="1893550"/>
            <a:ext cx="45249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p:nvPr/>
        </p:nvSpPr>
        <p:spPr>
          <a:xfrm>
            <a:off x="1154900" y="1018500"/>
            <a:ext cx="7393500" cy="3878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2" y="3145911"/>
            <a:ext cx="1751100" cy="17511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Profile Perusahaan</a:t>
            </a:r>
            <a:endParaRPr/>
          </a:p>
        </p:txBody>
      </p:sp>
      <p:sp>
        <p:nvSpPr>
          <p:cNvPr id="225" name="Google Shape;225;p27"/>
          <p:cNvSpPr txBox="1"/>
          <p:nvPr>
            <p:ph idx="1" type="body"/>
          </p:nvPr>
        </p:nvSpPr>
        <p:spPr>
          <a:xfrm>
            <a:off x="1651125" y="1552125"/>
            <a:ext cx="6772800" cy="334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t>PT. Nusantara Crops bergerak pada bidang penjualan hasil perkebunan dan pertanian. Supplier Nusantara Crops berasal  dari para petani lokal. Hasil perkebunan dan pertanian akan dijual oleh Nusantara Crops dengan bentuk produk sayur dan buah kepada para pelanggan. Nusantara Corp menjual hasil perkebunan dan pertanian di supermarket, swalayan, restoran, catering, reseller, dll. Hasil kebun yang dijual berupa sayuran dan  buah-buahan. PT. Nusantara Crops menerapkan strategi </a:t>
            </a:r>
            <a:r>
              <a:rPr i="1" lang="en" sz="1400"/>
              <a:t>Make To Stock </a:t>
            </a:r>
            <a:r>
              <a:rPr lang="en" sz="1400"/>
              <a:t>(MTS) dimana produk yang diproduksi telah menjadi barang jadi yang siap dikirim ke konsumen/pelanggan.</a:t>
            </a:r>
            <a:endParaRPr sz="1400"/>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cxnSp>
        <p:nvCxnSpPr>
          <p:cNvPr id="226" name="Google Shape;226;p27"/>
          <p:cNvCxnSpPr/>
          <p:nvPr/>
        </p:nvCxnSpPr>
        <p:spPr>
          <a:xfrm>
            <a:off x="4470580" y="695425"/>
            <a:ext cx="4678200" cy="0"/>
          </a:xfrm>
          <a:prstGeom prst="straightConnector1">
            <a:avLst/>
          </a:prstGeom>
          <a:noFill/>
          <a:ln cap="flat" cmpd="sng" w="76200">
            <a:solidFill>
              <a:schemeClr val="accent1"/>
            </a:solidFill>
            <a:prstDash val="solid"/>
            <a:round/>
            <a:headEnd len="med" w="med" type="none"/>
            <a:tailEnd len="med" w="med" type="none"/>
          </a:ln>
        </p:spPr>
      </p:cxnSp>
      <p:sp>
        <p:nvSpPr>
          <p:cNvPr id="227" name="Google Shape;227;p27"/>
          <p:cNvSpPr txBox="1"/>
          <p:nvPr>
            <p:ph idx="3" type="ctrTitle"/>
          </p:nvPr>
        </p:nvSpPr>
        <p:spPr>
          <a:xfrm>
            <a:off x="3744431" y="1103400"/>
            <a:ext cx="2418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PT. Nusantara Crops</a:t>
            </a:r>
            <a:endParaRPr/>
          </a:p>
        </p:txBody>
      </p:sp>
      <p:pic>
        <p:nvPicPr>
          <p:cNvPr id="228" name="Google Shape;228;p27"/>
          <p:cNvPicPr preferRelativeResize="0"/>
          <p:nvPr/>
        </p:nvPicPr>
        <p:blipFill>
          <a:blip r:embed="rId3">
            <a:alphaModFix/>
          </a:blip>
          <a:stretch>
            <a:fillRect/>
          </a:stretch>
        </p:blipFill>
        <p:spPr>
          <a:xfrm rot="1109512">
            <a:off x="378883" y="1894588"/>
            <a:ext cx="1233514" cy="2589975"/>
          </a:xfrm>
          <a:prstGeom prst="rect">
            <a:avLst/>
          </a:prstGeom>
          <a:noFill/>
          <a:ln>
            <a:noFill/>
          </a:ln>
        </p:spPr>
      </p:pic>
      <p:pic>
        <p:nvPicPr>
          <p:cNvPr id="229" name="Google Shape;229;p27"/>
          <p:cNvPicPr preferRelativeResize="0"/>
          <p:nvPr/>
        </p:nvPicPr>
        <p:blipFill>
          <a:blip r:embed="rId4">
            <a:alphaModFix/>
          </a:blip>
          <a:stretch>
            <a:fillRect/>
          </a:stretch>
        </p:blipFill>
        <p:spPr>
          <a:xfrm rot="-776692">
            <a:off x="-62523" y="3693199"/>
            <a:ext cx="1264497" cy="734504"/>
          </a:xfrm>
          <a:prstGeom prst="rect">
            <a:avLst/>
          </a:prstGeom>
          <a:noFill/>
          <a:ln>
            <a:noFill/>
          </a:ln>
        </p:spPr>
      </p:pic>
      <p:pic>
        <p:nvPicPr>
          <p:cNvPr id="230" name="Google Shape;230;p27"/>
          <p:cNvPicPr preferRelativeResize="0"/>
          <p:nvPr/>
        </p:nvPicPr>
        <p:blipFill>
          <a:blip r:embed="rId5">
            <a:alphaModFix/>
          </a:blip>
          <a:stretch>
            <a:fillRect/>
          </a:stretch>
        </p:blipFill>
        <p:spPr>
          <a:xfrm rot="-2699988">
            <a:off x="676151" y="3910517"/>
            <a:ext cx="1004072" cy="82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8"/>
          <p:cNvPicPr preferRelativeResize="0"/>
          <p:nvPr/>
        </p:nvPicPr>
        <p:blipFill>
          <a:blip r:embed="rId3">
            <a:alphaModFix/>
          </a:blip>
          <a:stretch>
            <a:fillRect/>
          </a:stretch>
        </p:blipFill>
        <p:spPr>
          <a:xfrm>
            <a:off x="7064484" y="3166276"/>
            <a:ext cx="2225666" cy="2625849"/>
          </a:xfrm>
          <a:prstGeom prst="rect">
            <a:avLst/>
          </a:prstGeom>
          <a:noFill/>
          <a:ln>
            <a:noFill/>
          </a:ln>
        </p:spPr>
      </p:pic>
      <p:pic>
        <p:nvPicPr>
          <p:cNvPr id="236" name="Google Shape;236;p28"/>
          <p:cNvPicPr preferRelativeResize="0"/>
          <p:nvPr/>
        </p:nvPicPr>
        <p:blipFill>
          <a:blip r:embed="rId4">
            <a:alphaModFix/>
          </a:blip>
          <a:stretch>
            <a:fillRect/>
          </a:stretch>
        </p:blipFill>
        <p:spPr>
          <a:xfrm>
            <a:off x="2444947" y="3275076"/>
            <a:ext cx="2762071" cy="2786977"/>
          </a:xfrm>
          <a:prstGeom prst="rect">
            <a:avLst/>
          </a:prstGeom>
          <a:noFill/>
          <a:ln>
            <a:noFill/>
          </a:ln>
        </p:spPr>
      </p:pic>
      <p:pic>
        <p:nvPicPr>
          <p:cNvPr id="237" name="Google Shape;237;p28"/>
          <p:cNvPicPr preferRelativeResize="0"/>
          <p:nvPr/>
        </p:nvPicPr>
        <p:blipFill>
          <a:blip r:embed="rId5">
            <a:alphaModFix/>
          </a:blip>
          <a:stretch>
            <a:fillRect/>
          </a:stretch>
        </p:blipFill>
        <p:spPr>
          <a:xfrm>
            <a:off x="1829677" y="3564767"/>
            <a:ext cx="1731910" cy="2097667"/>
          </a:xfrm>
          <a:prstGeom prst="rect">
            <a:avLst/>
          </a:prstGeom>
          <a:noFill/>
          <a:ln>
            <a:noFill/>
          </a:ln>
        </p:spPr>
      </p:pic>
      <p:pic>
        <p:nvPicPr>
          <p:cNvPr id="238" name="Google Shape;238;p28"/>
          <p:cNvPicPr preferRelativeResize="0"/>
          <p:nvPr/>
        </p:nvPicPr>
        <p:blipFill>
          <a:blip r:embed="rId6">
            <a:alphaModFix/>
          </a:blip>
          <a:stretch>
            <a:fillRect/>
          </a:stretch>
        </p:blipFill>
        <p:spPr>
          <a:xfrm>
            <a:off x="4753813" y="3662024"/>
            <a:ext cx="1162152" cy="1863781"/>
          </a:xfrm>
          <a:prstGeom prst="rect">
            <a:avLst/>
          </a:prstGeom>
          <a:noFill/>
          <a:ln>
            <a:noFill/>
          </a:ln>
        </p:spPr>
      </p:pic>
      <p:pic>
        <p:nvPicPr>
          <p:cNvPr id="239" name="Google Shape;239;p28"/>
          <p:cNvPicPr preferRelativeResize="0"/>
          <p:nvPr/>
        </p:nvPicPr>
        <p:blipFill>
          <a:blip r:embed="rId7">
            <a:alphaModFix/>
          </a:blip>
          <a:stretch>
            <a:fillRect/>
          </a:stretch>
        </p:blipFill>
        <p:spPr>
          <a:xfrm>
            <a:off x="767774" y="3662019"/>
            <a:ext cx="2183811" cy="1506299"/>
          </a:xfrm>
          <a:prstGeom prst="rect">
            <a:avLst/>
          </a:prstGeom>
          <a:noFill/>
          <a:ln>
            <a:noFill/>
          </a:ln>
        </p:spPr>
      </p:pic>
      <p:pic>
        <p:nvPicPr>
          <p:cNvPr id="240" name="Google Shape;240;p28"/>
          <p:cNvPicPr preferRelativeResize="0"/>
          <p:nvPr/>
        </p:nvPicPr>
        <p:blipFill>
          <a:blip r:embed="rId8">
            <a:alphaModFix/>
          </a:blip>
          <a:stretch>
            <a:fillRect/>
          </a:stretch>
        </p:blipFill>
        <p:spPr>
          <a:xfrm>
            <a:off x="5695525" y="4082722"/>
            <a:ext cx="1578277" cy="1171677"/>
          </a:xfrm>
          <a:prstGeom prst="rect">
            <a:avLst/>
          </a:prstGeom>
          <a:noFill/>
          <a:ln>
            <a:noFill/>
          </a:ln>
        </p:spPr>
      </p:pic>
      <p:pic>
        <p:nvPicPr>
          <p:cNvPr id="241" name="Google Shape;241;p28"/>
          <p:cNvPicPr preferRelativeResize="0"/>
          <p:nvPr/>
        </p:nvPicPr>
        <p:blipFill>
          <a:blip r:embed="rId9">
            <a:alphaModFix/>
          </a:blip>
          <a:stretch>
            <a:fillRect/>
          </a:stretch>
        </p:blipFill>
        <p:spPr>
          <a:xfrm>
            <a:off x="-103950" y="3960528"/>
            <a:ext cx="1162154" cy="1523179"/>
          </a:xfrm>
          <a:prstGeom prst="rect">
            <a:avLst/>
          </a:prstGeom>
          <a:noFill/>
          <a:ln>
            <a:noFill/>
          </a:ln>
        </p:spPr>
      </p:pic>
      <p:sp>
        <p:nvSpPr>
          <p:cNvPr id="242" name="Google Shape;242;p28"/>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03</a:t>
            </a:r>
            <a:endParaRPr sz="4000"/>
          </a:p>
        </p:txBody>
      </p:sp>
      <p:sp>
        <p:nvSpPr>
          <p:cNvPr id="243" name="Google Shape;243;p28"/>
          <p:cNvSpPr txBox="1"/>
          <p:nvPr/>
        </p:nvSpPr>
        <p:spPr>
          <a:xfrm>
            <a:off x="2202450" y="1880125"/>
            <a:ext cx="4862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accent2"/>
                </a:solidFill>
                <a:latin typeface="La Belle Aurore"/>
                <a:ea typeface="La Belle Aurore"/>
                <a:cs typeface="La Belle Aurore"/>
                <a:sym typeface="La Belle Aurore"/>
              </a:rPr>
              <a:t>Tujuan Perusahaan</a:t>
            </a:r>
            <a:endParaRPr sz="5000">
              <a:solidFill>
                <a:schemeClr val="accent2"/>
              </a:solidFill>
            </a:endParaRPr>
          </a:p>
        </p:txBody>
      </p:sp>
      <p:cxnSp>
        <p:nvCxnSpPr>
          <p:cNvPr id="244" name="Google Shape;244;p28"/>
          <p:cNvCxnSpPr/>
          <p:nvPr/>
        </p:nvCxnSpPr>
        <p:spPr>
          <a:xfrm>
            <a:off x="2417300" y="1893550"/>
            <a:ext cx="45249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Tujuan Perusahaan</a:t>
            </a:r>
            <a:endParaRPr/>
          </a:p>
        </p:txBody>
      </p:sp>
      <p:sp>
        <p:nvSpPr>
          <p:cNvPr id="250" name="Google Shape;250;p29"/>
          <p:cNvSpPr/>
          <p:nvPr/>
        </p:nvSpPr>
        <p:spPr>
          <a:xfrm>
            <a:off x="5755000" y="1343038"/>
            <a:ext cx="2879400" cy="2879400"/>
          </a:xfrm>
          <a:prstGeom prst="ellipse">
            <a:avLst/>
          </a:prstGeom>
          <a:solidFill>
            <a:srgbClr val="C8E0CA">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txBox="1"/>
          <p:nvPr>
            <p:ph idx="1" type="subTitle"/>
          </p:nvPr>
        </p:nvSpPr>
        <p:spPr>
          <a:xfrm>
            <a:off x="967825" y="1621250"/>
            <a:ext cx="3968400" cy="247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t>PT. Nusantara Crops adalah perusahaan yang menjual kebutuhan untuk para pelanggan berupa sayuran dan buahan. Tujuan utama PT. Nusantara Crops yaitu memenuhi kebutuhan sayuran dan buah-buahan para pelanggan. </a:t>
            </a:r>
            <a:r>
              <a:rPr lang="en" sz="1400"/>
              <a:t>Dimana produk yang akan dijual dijamin kualitas dari segi kesegaran, rasa, dan tampilan, sehingga dapat menarik minat konsumen. </a:t>
            </a:r>
            <a:r>
              <a:rPr lang="en" sz="1400"/>
              <a:t> Selain itu dapat diketahui strategi bisnis yang tepat untuk melakukan produksi dan pemasaran oleh PT. Nusantara Crops.</a:t>
            </a:r>
            <a:endParaRPr sz="1400"/>
          </a:p>
        </p:txBody>
      </p:sp>
      <p:cxnSp>
        <p:nvCxnSpPr>
          <p:cNvPr id="252" name="Google Shape;252;p29"/>
          <p:cNvCxnSpPr/>
          <p:nvPr/>
        </p:nvCxnSpPr>
        <p:spPr>
          <a:xfrm>
            <a:off x="4219950" y="695425"/>
            <a:ext cx="4991100" cy="0"/>
          </a:xfrm>
          <a:prstGeom prst="straightConnector1">
            <a:avLst/>
          </a:prstGeom>
          <a:noFill/>
          <a:ln cap="flat" cmpd="sng" w="76200">
            <a:solidFill>
              <a:schemeClr val="accent1"/>
            </a:solidFill>
            <a:prstDash val="solid"/>
            <a:round/>
            <a:headEnd len="med" w="med" type="none"/>
            <a:tailEnd len="med" w="med" type="none"/>
          </a:ln>
        </p:spPr>
      </p:cxnSp>
      <p:pic>
        <p:nvPicPr>
          <p:cNvPr id="253" name="Google Shape;253;p29"/>
          <p:cNvPicPr preferRelativeResize="0"/>
          <p:nvPr/>
        </p:nvPicPr>
        <p:blipFill>
          <a:blip r:embed="rId3">
            <a:alphaModFix/>
          </a:blip>
          <a:stretch>
            <a:fillRect/>
          </a:stretch>
        </p:blipFill>
        <p:spPr>
          <a:xfrm rot="1496174">
            <a:off x="6143576" y="2261475"/>
            <a:ext cx="2322049" cy="2356750"/>
          </a:xfrm>
          <a:prstGeom prst="rect">
            <a:avLst/>
          </a:prstGeom>
          <a:noFill/>
          <a:ln>
            <a:noFill/>
          </a:ln>
        </p:spPr>
      </p:pic>
      <p:pic>
        <p:nvPicPr>
          <p:cNvPr id="254" name="Google Shape;254;p29"/>
          <p:cNvPicPr preferRelativeResize="0"/>
          <p:nvPr/>
        </p:nvPicPr>
        <p:blipFill>
          <a:blip r:embed="rId3">
            <a:alphaModFix/>
          </a:blip>
          <a:stretch>
            <a:fillRect/>
          </a:stretch>
        </p:blipFill>
        <p:spPr>
          <a:xfrm rot="1496174">
            <a:off x="5502926" y="1486050"/>
            <a:ext cx="2322049" cy="2356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OD DAY">
  <a:themeElements>
    <a:clrScheme name="Simple Light">
      <a:dk1>
        <a:srgbClr val="000000"/>
      </a:dk1>
      <a:lt1>
        <a:srgbClr val="FFFFFF"/>
      </a:lt1>
      <a:dk2>
        <a:srgbClr val="595959"/>
      </a:dk2>
      <a:lt2>
        <a:srgbClr val="EEEEEE"/>
      </a:lt2>
      <a:accent1>
        <a:srgbClr val="A37A52"/>
      </a:accent1>
      <a:accent2>
        <a:srgbClr val="694F34"/>
      </a:accent2>
      <a:accent3>
        <a:srgbClr val="EDC7A2"/>
      </a:accent3>
      <a:accent4>
        <a:srgbClr val="9AD19D"/>
      </a:accent4>
      <a:accent5>
        <a:srgbClr val="C8E0CA"/>
      </a:accent5>
      <a:accent6>
        <a:srgbClr val="50A556"/>
      </a:accent6>
      <a:hlink>
        <a:srgbClr val="A37A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